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mov" ContentType="video/quicktime"/>
  <Default Extension="emf" ContentType="image/x-emf"/>
  <Default Extension="rels" ContentType="application/vnd.openxmlformats-package.relationships+xml"/>
  <Default Extension="xml" ContentType="application/xml"/>
  <Default Extension="vml" ContentType="application/vnd.openxmlformats-officedocument.vmlDrawing"/>
  <Default Extension="m4v" ContentType="video/mp4"/>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1" r:id="rId1"/>
  </p:sldMasterIdLst>
  <p:notesMasterIdLst>
    <p:notesMasterId r:id="rId21"/>
  </p:notesMasterIdLst>
  <p:handoutMasterIdLst>
    <p:handoutMasterId r:id="rId22"/>
  </p:handoutMasterIdLst>
  <p:sldIdLst>
    <p:sldId id="279" r:id="rId2"/>
    <p:sldId id="293" r:id="rId3"/>
    <p:sldId id="281" r:id="rId4"/>
    <p:sldId id="265" r:id="rId5"/>
    <p:sldId id="282" r:id="rId6"/>
    <p:sldId id="283" r:id="rId7"/>
    <p:sldId id="284" r:id="rId8"/>
    <p:sldId id="258" r:id="rId9"/>
    <p:sldId id="262" r:id="rId10"/>
    <p:sldId id="285" r:id="rId11"/>
    <p:sldId id="269" r:id="rId12"/>
    <p:sldId id="286" r:id="rId13"/>
    <p:sldId id="270" r:id="rId14"/>
    <p:sldId id="287" r:id="rId15"/>
    <p:sldId id="259" r:id="rId16"/>
    <p:sldId id="288" r:id="rId17"/>
    <p:sldId id="289" r:id="rId18"/>
    <p:sldId id="290" r:id="rId19"/>
    <p:sldId id="291" r:id="rId20"/>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0000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850" autoAdjust="0"/>
    <p:restoredTop sz="88227" autoAdjust="0"/>
  </p:normalViewPr>
  <p:slideViewPr>
    <p:cSldViewPr snapToGrid="0">
      <p:cViewPr varScale="1">
        <p:scale>
          <a:sx n="74" d="100"/>
          <a:sy n="74" d="100"/>
        </p:scale>
        <p:origin x="653"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727939-0523-4C05-A84D-A25AAD160A00}" type="doc">
      <dgm:prSet loTypeId="urn:microsoft.com/office/officeart/2009/3/layout/SubStepProcess" loCatId="process" qsTypeId="urn:microsoft.com/office/officeart/2005/8/quickstyle/3d3" qsCatId="3D" csTypeId="urn:microsoft.com/office/officeart/2005/8/colors/colorful5" csCatId="colorful" phldr="1"/>
      <dgm:spPr/>
      <dgm:t>
        <a:bodyPr/>
        <a:lstStyle/>
        <a:p>
          <a:endParaRPr lang="en-US"/>
        </a:p>
      </dgm:t>
    </dgm:pt>
    <dgm:pt modelId="{CE9D6CF5-EAAC-4259-B2F4-A9FF29628C60}">
      <dgm:prSet custT="1"/>
      <dgm:spPr>
        <a:solidFill>
          <a:srgbClr val="4472C4"/>
        </a:solidFill>
      </dgm:spPr>
      <dgm:t>
        <a:bodyPr anchor="t"/>
        <a:lstStyle/>
        <a:p>
          <a:pPr rtl="0"/>
          <a:r>
            <a:rPr lang="en-US" sz="1600" dirty="0" smtClean="0"/>
            <a:t/>
          </a:r>
          <a:br>
            <a:rPr lang="en-US" sz="1600" dirty="0" smtClean="0"/>
          </a:br>
          <a:r>
            <a:rPr lang="en-US" sz="3600" dirty="0" smtClean="0"/>
            <a:t>B</a:t>
          </a:r>
        </a:p>
        <a:p>
          <a:pPr rtl="0"/>
          <a:r>
            <a:rPr lang="en-US" sz="3200" dirty="0" smtClean="0"/>
            <a:t>Belonging</a:t>
          </a:r>
          <a:endParaRPr lang="en-US" sz="3200" dirty="0"/>
        </a:p>
      </dgm:t>
    </dgm:pt>
    <dgm:pt modelId="{A15D7F75-2118-4FBC-A1E2-4F8AE766E88D}" type="parTrans" cxnId="{BBA7113D-A40D-47D9-9BEA-AF0858517499}">
      <dgm:prSet/>
      <dgm:spPr/>
      <dgm:t>
        <a:bodyPr/>
        <a:lstStyle/>
        <a:p>
          <a:endParaRPr lang="en-US"/>
        </a:p>
      </dgm:t>
    </dgm:pt>
    <dgm:pt modelId="{E613900B-A9D5-49E8-8033-A7FD043387F5}" type="sibTrans" cxnId="{BBA7113D-A40D-47D9-9BEA-AF0858517499}">
      <dgm:prSet/>
      <dgm:spPr/>
      <dgm:t>
        <a:bodyPr/>
        <a:lstStyle/>
        <a:p>
          <a:endParaRPr lang="en-US"/>
        </a:p>
      </dgm:t>
    </dgm:pt>
    <dgm:pt modelId="{CEB26545-E8DD-4A6B-BC8A-513171F2B057}">
      <dgm:prSet custT="1"/>
      <dgm:spPr>
        <a:solidFill>
          <a:srgbClr val="70AD47"/>
        </a:solidFill>
      </dgm:spPr>
      <dgm:t>
        <a:bodyPr anchor="t"/>
        <a:lstStyle/>
        <a:p>
          <a:pPr rtl="0">
            <a:lnSpc>
              <a:spcPct val="90000"/>
            </a:lnSpc>
            <a:spcAft>
              <a:spcPct val="35000"/>
            </a:spcAft>
          </a:pPr>
          <a:r>
            <a:rPr lang="en-US" sz="1600" dirty="0" smtClean="0"/>
            <a:t/>
          </a:r>
          <a:br>
            <a:rPr lang="en-US" sz="1600" dirty="0" smtClean="0"/>
          </a:br>
          <a:r>
            <a:rPr lang="en-US" sz="3600" dirty="0" smtClean="0"/>
            <a:t>R</a:t>
          </a:r>
        </a:p>
        <a:p>
          <a:pPr rtl="0">
            <a:lnSpc>
              <a:spcPct val="100000"/>
            </a:lnSpc>
            <a:spcAft>
              <a:spcPts val="0"/>
            </a:spcAft>
          </a:pPr>
          <a:r>
            <a:rPr lang="en-US" sz="2800" dirty="0" smtClean="0"/>
            <a:t>Relevance</a:t>
          </a:r>
        </a:p>
        <a:p>
          <a:pPr rtl="0">
            <a:lnSpc>
              <a:spcPct val="90000"/>
            </a:lnSpc>
            <a:spcAft>
              <a:spcPct val="35000"/>
            </a:spcAft>
          </a:pPr>
          <a:r>
            <a:rPr lang="en-US" sz="2800" dirty="0" smtClean="0"/>
            <a:t>(Purpose)</a:t>
          </a:r>
          <a:endParaRPr lang="en-US" sz="2800" dirty="0"/>
        </a:p>
      </dgm:t>
    </dgm:pt>
    <dgm:pt modelId="{6B3BCBC1-1F60-48FD-8B12-CF2D1DE935A7}" type="parTrans" cxnId="{59E78147-6E8F-4487-B01F-4D16B576117B}">
      <dgm:prSet/>
      <dgm:spPr/>
      <dgm:t>
        <a:bodyPr/>
        <a:lstStyle/>
        <a:p>
          <a:endParaRPr lang="en-US"/>
        </a:p>
      </dgm:t>
    </dgm:pt>
    <dgm:pt modelId="{2A57FED6-81E2-4C61-86DB-6CABAABC0CB7}" type="sibTrans" cxnId="{59E78147-6E8F-4487-B01F-4D16B576117B}">
      <dgm:prSet/>
      <dgm:spPr/>
      <dgm:t>
        <a:bodyPr/>
        <a:lstStyle/>
        <a:p>
          <a:endParaRPr lang="en-US"/>
        </a:p>
      </dgm:t>
    </dgm:pt>
    <dgm:pt modelId="{372786F3-180D-4583-9AB4-0BDA719DD8DC}">
      <dgm:prSet custT="1"/>
      <dgm:spPr>
        <a:solidFill>
          <a:srgbClr val="FFC033"/>
        </a:solidFill>
      </dgm:spPr>
      <dgm:t>
        <a:bodyPr anchor="t"/>
        <a:lstStyle/>
        <a:p>
          <a:pPr rtl="0"/>
          <a:r>
            <a:rPr lang="en-US" sz="1600" dirty="0" smtClean="0"/>
            <a:t/>
          </a:r>
          <a:br>
            <a:rPr lang="en-US" sz="1600" dirty="0" smtClean="0"/>
          </a:br>
          <a:r>
            <a:rPr lang="en-US" sz="3600" dirty="0" smtClean="0"/>
            <a:t>A</a:t>
          </a:r>
        </a:p>
        <a:p>
          <a:pPr rtl="0"/>
          <a:r>
            <a:rPr lang="en-US" sz="2800" dirty="0" smtClean="0"/>
            <a:t>Autonomy</a:t>
          </a:r>
          <a:endParaRPr lang="en-US" sz="2800" dirty="0"/>
        </a:p>
      </dgm:t>
    </dgm:pt>
    <dgm:pt modelId="{2FD86AFE-1356-449A-BFCF-DB9E655495B0}" type="parTrans" cxnId="{FA994038-2AE7-47EE-93F3-5C7CB7C3BDEE}">
      <dgm:prSet/>
      <dgm:spPr/>
      <dgm:t>
        <a:bodyPr/>
        <a:lstStyle/>
        <a:p>
          <a:endParaRPr lang="en-US"/>
        </a:p>
      </dgm:t>
    </dgm:pt>
    <dgm:pt modelId="{07FA162C-E05C-4EF4-BED2-F9D462AFDFCB}" type="sibTrans" cxnId="{FA994038-2AE7-47EE-93F3-5C7CB7C3BDEE}">
      <dgm:prSet/>
      <dgm:spPr/>
      <dgm:t>
        <a:bodyPr/>
        <a:lstStyle/>
        <a:p>
          <a:endParaRPr lang="en-US"/>
        </a:p>
      </dgm:t>
    </dgm:pt>
    <dgm:pt modelId="{B41336F3-23AF-4594-92CA-9EFD00315307}">
      <dgm:prSet custT="1"/>
      <dgm:spPr>
        <a:solidFill>
          <a:srgbClr val="C00000"/>
        </a:solidFill>
      </dgm:spPr>
      <dgm:t>
        <a:bodyPr anchor="t"/>
        <a:lstStyle/>
        <a:p>
          <a:pPr rtl="0">
            <a:spcBef>
              <a:spcPts val="2400"/>
            </a:spcBef>
          </a:pPr>
          <a:r>
            <a:rPr lang="en-US" sz="1600" dirty="0" smtClean="0"/>
            <a:t/>
          </a:r>
          <a:br>
            <a:rPr lang="en-US" sz="1600" dirty="0" smtClean="0"/>
          </a:br>
          <a:r>
            <a:rPr lang="en-US" sz="3600" dirty="0" smtClean="0"/>
            <a:t>C</a:t>
          </a:r>
        </a:p>
        <a:p>
          <a:pPr rtl="0">
            <a:spcBef>
              <a:spcPts val="1200"/>
            </a:spcBef>
          </a:pPr>
          <a:r>
            <a:rPr lang="en-US" sz="2500" dirty="0" smtClean="0"/>
            <a:t>Competence</a:t>
          </a:r>
        </a:p>
        <a:p>
          <a:pPr rtl="0">
            <a:spcBef>
              <a:spcPts val="1200"/>
            </a:spcBef>
          </a:pPr>
          <a:r>
            <a:rPr lang="en-US" sz="2500" dirty="0" smtClean="0"/>
            <a:t>(Mastery)</a:t>
          </a:r>
          <a:endParaRPr lang="en-US" sz="2500" dirty="0"/>
        </a:p>
      </dgm:t>
    </dgm:pt>
    <dgm:pt modelId="{0EE8C201-A7F3-473C-9900-66B9DFB2B895}" type="parTrans" cxnId="{90390E1B-75FE-4D34-A1BE-2E93558973CF}">
      <dgm:prSet/>
      <dgm:spPr/>
      <dgm:t>
        <a:bodyPr/>
        <a:lstStyle/>
        <a:p>
          <a:endParaRPr lang="en-US"/>
        </a:p>
      </dgm:t>
    </dgm:pt>
    <dgm:pt modelId="{E4A57E03-3013-4CE7-BB1B-66AF3E2A27FA}" type="sibTrans" cxnId="{90390E1B-75FE-4D34-A1BE-2E93558973CF}">
      <dgm:prSet/>
      <dgm:spPr/>
      <dgm:t>
        <a:bodyPr/>
        <a:lstStyle/>
        <a:p>
          <a:endParaRPr lang="en-US"/>
        </a:p>
      </dgm:t>
    </dgm:pt>
    <dgm:pt modelId="{38B5909F-C428-4BBB-AB23-DF315BCA9C08}">
      <dgm:prSet custT="1"/>
      <dgm:spPr>
        <a:solidFill>
          <a:srgbClr val="7030A0"/>
        </a:solidFill>
      </dgm:spPr>
      <dgm:t>
        <a:bodyPr anchor="t"/>
        <a:lstStyle/>
        <a:p>
          <a:pPr rtl="0"/>
          <a:r>
            <a:rPr lang="en-US" sz="1600" dirty="0" smtClean="0"/>
            <a:t/>
          </a:r>
          <a:br>
            <a:rPr lang="en-US" sz="1600" dirty="0" smtClean="0"/>
          </a:br>
          <a:r>
            <a:rPr lang="en-US" sz="3500" dirty="0" smtClean="0"/>
            <a:t>E</a:t>
          </a:r>
        </a:p>
        <a:p>
          <a:pPr rtl="0"/>
          <a:r>
            <a:rPr lang="en-US" sz="2400" dirty="0" smtClean="0"/>
            <a:t>Engaging</a:t>
          </a:r>
        </a:p>
        <a:p>
          <a:pPr rtl="0"/>
          <a:r>
            <a:rPr lang="en-US" sz="2400" dirty="0" smtClean="0"/>
            <a:t>Interest</a:t>
          </a:r>
          <a:endParaRPr lang="en-US" sz="2400" dirty="0"/>
        </a:p>
      </dgm:t>
    </dgm:pt>
    <dgm:pt modelId="{2184DBFB-F2F2-4E2C-B8BF-4151F0CD587C}" type="parTrans" cxnId="{8A3C9EEB-DF3C-42B5-9EA7-8CD22146C4B5}">
      <dgm:prSet/>
      <dgm:spPr/>
      <dgm:t>
        <a:bodyPr/>
        <a:lstStyle/>
        <a:p>
          <a:endParaRPr lang="en-US"/>
        </a:p>
      </dgm:t>
    </dgm:pt>
    <dgm:pt modelId="{51E83FD0-742E-4D39-9E52-164B19FD17D7}" type="sibTrans" cxnId="{8A3C9EEB-DF3C-42B5-9EA7-8CD22146C4B5}">
      <dgm:prSet/>
      <dgm:spPr/>
      <dgm:t>
        <a:bodyPr/>
        <a:lstStyle/>
        <a:p>
          <a:endParaRPr lang="en-US"/>
        </a:p>
      </dgm:t>
    </dgm:pt>
    <dgm:pt modelId="{FFE4D471-9C15-4118-8431-0333968A4368}" type="pres">
      <dgm:prSet presAssocID="{11727939-0523-4C05-A84D-A25AAD160A00}" presName="Name0" presStyleCnt="0">
        <dgm:presLayoutVars>
          <dgm:chMax val="7"/>
          <dgm:dir/>
          <dgm:animOne val="branch"/>
        </dgm:presLayoutVars>
      </dgm:prSet>
      <dgm:spPr/>
      <dgm:t>
        <a:bodyPr/>
        <a:lstStyle/>
        <a:p>
          <a:endParaRPr lang="en-US"/>
        </a:p>
      </dgm:t>
    </dgm:pt>
    <dgm:pt modelId="{175C889F-349E-49EA-9519-78C0B8A17881}" type="pres">
      <dgm:prSet presAssocID="{CE9D6CF5-EAAC-4259-B2F4-A9FF29628C60}" presName="parTx1" presStyleLbl="node1" presStyleIdx="0" presStyleCnt="5" custLinFactNeighborX="-2103" custLinFactNeighborY="-701"/>
      <dgm:spPr/>
      <dgm:t>
        <a:bodyPr/>
        <a:lstStyle/>
        <a:p>
          <a:endParaRPr lang="en-US"/>
        </a:p>
      </dgm:t>
    </dgm:pt>
    <dgm:pt modelId="{CF97191F-2CA6-4111-8ADE-9F290A091690}" type="pres">
      <dgm:prSet presAssocID="{CEB26545-E8DD-4A6B-BC8A-513171F2B057}" presName="parTx2" presStyleLbl="node1" presStyleIdx="1" presStyleCnt="5"/>
      <dgm:spPr/>
      <dgm:t>
        <a:bodyPr/>
        <a:lstStyle/>
        <a:p>
          <a:endParaRPr lang="en-US"/>
        </a:p>
      </dgm:t>
    </dgm:pt>
    <dgm:pt modelId="{CE9C5679-96F3-475B-9CF9-FBCF87C4E621}" type="pres">
      <dgm:prSet presAssocID="{372786F3-180D-4583-9AB4-0BDA719DD8DC}" presName="parTx3" presStyleLbl="node1" presStyleIdx="2" presStyleCnt="5"/>
      <dgm:spPr/>
      <dgm:t>
        <a:bodyPr/>
        <a:lstStyle/>
        <a:p>
          <a:endParaRPr lang="en-US"/>
        </a:p>
      </dgm:t>
    </dgm:pt>
    <dgm:pt modelId="{0AF94747-C77C-478A-B9A5-BA32DE0C6517}" type="pres">
      <dgm:prSet presAssocID="{B41336F3-23AF-4594-92CA-9EFD00315307}" presName="parTx4" presStyleLbl="node1" presStyleIdx="3" presStyleCnt="5"/>
      <dgm:spPr/>
      <dgm:t>
        <a:bodyPr/>
        <a:lstStyle/>
        <a:p>
          <a:endParaRPr lang="en-US"/>
        </a:p>
      </dgm:t>
    </dgm:pt>
    <dgm:pt modelId="{F0CE7646-6997-497B-8298-A297B68AA9A0}" type="pres">
      <dgm:prSet presAssocID="{38B5909F-C428-4BBB-AB23-DF315BCA9C08}" presName="parTx5" presStyleLbl="node1" presStyleIdx="4" presStyleCnt="5"/>
      <dgm:spPr/>
      <dgm:t>
        <a:bodyPr/>
        <a:lstStyle/>
        <a:p>
          <a:endParaRPr lang="en-US"/>
        </a:p>
      </dgm:t>
    </dgm:pt>
  </dgm:ptLst>
  <dgm:cxnLst>
    <dgm:cxn modelId="{8A3C9EEB-DF3C-42B5-9EA7-8CD22146C4B5}" srcId="{11727939-0523-4C05-A84D-A25AAD160A00}" destId="{38B5909F-C428-4BBB-AB23-DF315BCA9C08}" srcOrd="4" destOrd="0" parTransId="{2184DBFB-F2F2-4E2C-B8BF-4151F0CD587C}" sibTransId="{51E83FD0-742E-4D39-9E52-164B19FD17D7}"/>
    <dgm:cxn modelId="{FA994038-2AE7-47EE-93F3-5C7CB7C3BDEE}" srcId="{11727939-0523-4C05-A84D-A25AAD160A00}" destId="{372786F3-180D-4583-9AB4-0BDA719DD8DC}" srcOrd="2" destOrd="0" parTransId="{2FD86AFE-1356-449A-BFCF-DB9E655495B0}" sibTransId="{07FA162C-E05C-4EF4-BED2-F9D462AFDFCB}"/>
    <dgm:cxn modelId="{1B01407F-3820-4509-A73C-A381255E9F2A}" type="presOf" srcId="{38B5909F-C428-4BBB-AB23-DF315BCA9C08}" destId="{F0CE7646-6997-497B-8298-A297B68AA9A0}" srcOrd="0" destOrd="0" presId="urn:microsoft.com/office/officeart/2009/3/layout/SubStepProcess"/>
    <dgm:cxn modelId="{BBA7113D-A40D-47D9-9BEA-AF0858517499}" srcId="{11727939-0523-4C05-A84D-A25AAD160A00}" destId="{CE9D6CF5-EAAC-4259-B2F4-A9FF29628C60}" srcOrd="0" destOrd="0" parTransId="{A15D7F75-2118-4FBC-A1E2-4F8AE766E88D}" sibTransId="{E613900B-A9D5-49E8-8033-A7FD043387F5}"/>
    <dgm:cxn modelId="{90390E1B-75FE-4D34-A1BE-2E93558973CF}" srcId="{11727939-0523-4C05-A84D-A25AAD160A00}" destId="{B41336F3-23AF-4594-92CA-9EFD00315307}" srcOrd="3" destOrd="0" parTransId="{0EE8C201-A7F3-473C-9900-66B9DFB2B895}" sibTransId="{E4A57E03-3013-4CE7-BB1B-66AF3E2A27FA}"/>
    <dgm:cxn modelId="{5F3F2F6D-9861-440B-846A-3164E69E7BD2}" type="presOf" srcId="{B41336F3-23AF-4594-92CA-9EFD00315307}" destId="{0AF94747-C77C-478A-B9A5-BA32DE0C6517}" srcOrd="0" destOrd="0" presId="urn:microsoft.com/office/officeart/2009/3/layout/SubStepProcess"/>
    <dgm:cxn modelId="{59E78147-6E8F-4487-B01F-4D16B576117B}" srcId="{11727939-0523-4C05-A84D-A25AAD160A00}" destId="{CEB26545-E8DD-4A6B-BC8A-513171F2B057}" srcOrd="1" destOrd="0" parTransId="{6B3BCBC1-1F60-48FD-8B12-CF2D1DE935A7}" sibTransId="{2A57FED6-81E2-4C61-86DB-6CABAABC0CB7}"/>
    <dgm:cxn modelId="{F8159C07-2343-4D98-A6AF-558435B1BAED}" type="presOf" srcId="{CE9D6CF5-EAAC-4259-B2F4-A9FF29628C60}" destId="{175C889F-349E-49EA-9519-78C0B8A17881}" srcOrd="0" destOrd="0" presId="urn:microsoft.com/office/officeart/2009/3/layout/SubStepProcess"/>
    <dgm:cxn modelId="{2E1519F2-507B-4DD2-978B-61159B074C8B}" type="presOf" srcId="{11727939-0523-4C05-A84D-A25AAD160A00}" destId="{FFE4D471-9C15-4118-8431-0333968A4368}" srcOrd="0" destOrd="0" presId="urn:microsoft.com/office/officeart/2009/3/layout/SubStepProcess"/>
    <dgm:cxn modelId="{AB95A416-86DF-42C7-9A77-F047945DCEAA}" type="presOf" srcId="{372786F3-180D-4583-9AB4-0BDA719DD8DC}" destId="{CE9C5679-96F3-475B-9CF9-FBCF87C4E621}" srcOrd="0" destOrd="0" presId="urn:microsoft.com/office/officeart/2009/3/layout/SubStepProcess"/>
    <dgm:cxn modelId="{83141F27-86F9-4382-B4AD-F457A8ECEF24}" type="presOf" srcId="{CEB26545-E8DD-4A6B-BC8A-513171F2B057}" destId="{CF97191F-2CA6-4111-8ADE-9F290A091690}" srcOrd="0" destOrd="0" presId="urn:microsoft.com/office/officeart/2009/3/layout/SubStepProcess"/>
    <dgm:cxn modelId="{60398ACB-430E-4927-880F-90352A91AF8E}" type="presParOf" srcId="{FFE4D471-9C15-4118-8431-0333968A4368}" destId="{175C889F-349E-49EA-9519-78C0B8A17881}" srcOrd="0" destOrd="0" presId="urn:microsoft.com/office/officeart/2009/3/layout/SubStepProcess"/>
    <dgm:cxn modelId="{B2ACEA29-8761-4084-9E46-CD13F314FD79}" type="presParOf" srcId="{FFE4D471-9C15-4118-8431-0333968A4368}" destId="{CF97191F-2CA6-4111-8ADE-9F290A091690}" srcOrd="1" destOrd="0" presId="urn:microsoft.com/office/officeart/2009/3/layout/SubStepProcess"/>
    <dgm:cxn modelId="{FB421086-55CD-49C6-A35F-F64951B475B3}" type="presParOf" srcId="{FFE4D471-9C15-4118-8431-0333968A4368}" destId="{CE9C5679-96F3-475B-9CF9-FBCF87C4E621}" srcOrd="2" destOrd="0" presId="urn:microsoft.com/office/officeart/2009/3/layout/SubStepProcess"/>
    <dgm:cxn modelId="{71C1FAD9-F12E-4FF0-BD29-847525AF56D7}" type="presParOf" srcId="{FFE4D471-9C15-4118-8431-0333968A4368}" destId="{0AF94747-C77C-478A-B9A5-BA32DE0C6517}" srcOrd="3" destOrd="0" presId="urn:microsoft.com/office/officeart/2009/3/layout/SubStepProcess"/>
    <dgm:cxn modelId="{3412BF0A-DE08-4D0B-9DF8-F412A139DB6E}" type="presParOf" srcId="{FFE4D471-9C15-4118-8431-0333968A4368}" destId="{F0CE7646-6997-497B-8298-A297B68AA9A0}" srcOrd="4" destOrd="0" presId="urn:microsoft.com/office/officeart/2009/3/layout/SubSte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5C889F-349E-49EA-9519-78C0B8A17881}">
      <dsp:nvSpPr>
        <dsp:cNvPr id="0" name=""/>
        <dsp:cNvSpPr/>
      </dsp:nvSpPr>
      <dsp:spPr>
        <a:xfrm>
          <a:off x="0" y="1056400"/>
          <a:ext cx="2329699" cy="2329699"/>
        </a:xfrm>
        <a:prstGeom prst="ellipse">
          <a:avLst/>
        </a:prstGeom>
        <a:solidFill>
          <a:srgbClr val="4472C4"/>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t" anchorCtr="0">
          <a:noAutofit/>
        </a:bodyPr>
        <a:lstStyle/>
        <a:p>
          <a:pPr lvl="0" algn="ctr" defTabSz="711200" rtl="0">
            <a:lnSpc>
              <a:spcPct val="90000"/>
            </a:lnSpc>
            <a:spcBef>
              <a:spcPct val="0"/>
            </a:spcBef>
            <a:spcAft>
              <a:spcPct val="35000"/>
            </a:spcAft>
          </a:pPr>
          <a:r>
            <a:rPr lang="en-US" sz="1600" kern="1200" dirty="0" smtClean="0"/>
            <a:t/>
          </a:r>
          <a:br>
            <a:rPr lang="en-US" sz="1600" kern="1200" dirty="0" smtClean="0"/>
          </a:br>
          <a:r>
            <a:rPr lang="en-US" sz="3600" kern="1200" dirty="0" smtClean="0"/>
            <a:t>B</a:t>
          </a:r>
        </a:p>
        <a:p>
          <a:pPr lvl="0" algn="ctr" defTabSz="711200" rtl="0">
            <a:lnSpc>
              <a:spcPct val="90000"/>
            </a:lnSpc>
            <a:spcBef>
              <a:spcPct val="0"/>
            </a:spcBef>
            <a:spcAft>
              <a:spcPct val="35000"/>
            </a:spcAft>
          </a:pPr>
          <a:r>
            <a:rPr lang="en-US" sz="3200" kern="1200" dirty="0" smtClean="0"/>
            <a:t>Belonging</a:t>
          </a:r>
          <a:endParaRPr lang="en-US" sz="3200" kern="1200" dirty="0"/>
        </a:p>
      </dsp:txBody>
      <dsp:txXfrm>
        <a:off x="341177" y="1397577"/>
        <a:ext cx="1647345" cy="1647345"/>
      </dsp:txXfrm>
    </dsp:sp>
    <dsp:sp modelId="{CF97191F-2CA6-4111-8ADE-9F290A091690}">
      <dsp:nvSpPr>
        <dsp:cNvPr id="0" name=""/>
        <dsp:cNvSpPr/>
      </dsp:nvSpPr>
      <dsp:spPr>
        <a:xfrm>
          <a:off x="2331121" y="1072731"/>
          <a:ext cx="2329699" cy="2329699"/>
        </a:xfrm>
        <a:prstGeom prst="ellipse">
          <a:avLst/>
        </a:prstGeom>
        <a:solidFill>
          <a:srgbClr val="70AD47"/>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t" anchorCtr="0">
          <a:noAutofit/>
        </a:bodyPr>
        <a:lstStyle/>
        <a:p>
          <a:pPr lvl="0" algn="ctr" defTabSz="711200" rtl="0">
            <a:lnSpc>
              <a:spcPct val="90000"/>
            </a:lnSpc>
            <a:spcBef>
              <a:spcPct val="0"/>
            </a:spcBef>
            <a:spcAft>
              <a:spcPct val="35000"/>
            </a:spcAft>
          </a:pPr>
          <a:r>
            <a:rPr lang="en-US" sz="1600" kern="1200" dirty="0" smtClean="0"/>
            <a:t/>
          </a:r>
          <a:br>
            <a:rPr lang="en-US" sz="1600" kern="1200" dirty="0" smtClean="0"/>
          </a:br>
          <a:r>
            <a:rPr lang="en-US" sz="3600" kern="1200" dirty="0" smtClean="0"/>
            <a:t>R</a:t>
          </a:r>
        </a:p>
        <a:p>
          <a:pPr lvl="0" algn="ctr" defTabSz="711200" rtl="0">
            <a:lnSpc>
              <a:spcPct val="100000"/>
            </a:lnSpc>
            <a:spcBef>
              <a:spcPct val="0"/>
            </a:spcBef>
            <a:spcAft>
              <a:spcPts val="0"/>
            </a:spcAft>
          </a:pPr>
          <a:r>
            <a:rPr lang="en-US" sz="2800" kern="1200" dirty="0" smtClean="0"/>
            <a:t>Relevance</a:t>
          </a:r>
        </a:p>
        <a:p>
          <a:pPr lvl="0" algn="ctr" defTabSz="711200" rtl="0">
            <a:lnSpc>
              <a:spcPct val="90000"/>
            </a:lnSpc>
            <a:spcBef>
              <a:spcPct val="0"/>
            </a:spcBef>
            <a:spcAft>
              <a:spcPct val="35000"/>
            </a:spcAft>
          </a:pPr>
          <a:r>
            <a:rPr lang="en-US" sz="2800" kern="1200" dirty="0" smtClean="0"/>
            <a:t>(Purpose)</a:t>
          </a:r>
          <a:endParaRPr lang="en-US" sz="2800" kern="1200" dirty="0"/>
        </a:p>
      </dsp:txBody>
      <dsp:txXfrm>
        <a:off x="2672298" y="1413908"/>
        <a:ext cx="1647345" cy="1647345"/>
      </dsp:txXfrm>
    </dsp:sp>
    <dsp:sp modelId="{CE9C5679-96F3-475B-9CF9-FBCF87C4E621}">
      <dsp:nvSpPr>
        <dsp:cNvPr id="0" name=""/>
        <dsp:cNvSpPr/>
      </dsp:nvSpPr>
      <dsp:spPr>
        <a:xfrm>
          <a:off x="4660821" y="1072731"/>
          <a:ext cx="2329699" cy="2329699"/>
        </a:xfrm>
        <a:prstGeom prst="ellipse">
          <a:avLst/>
        </a:prstGeom>
        <a:solidFill>
          <a:srgbClr val="FFC033"/>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t" anchorCtr="0">
          <a:noAutofit/>
        </a:bodyPr>
        <a:lstStyle/>
        <a:p>
          <a:pPr lvl="0" algn="ctr" defTabSz="711200" rtl="0">
            <a:lnSpc>
              <a:spcPct val="90000"/>
            </a:lnSpc>
            <a:spcBef>
              <a:spcPct val="0"/>
            </a:spcBef>
            <a:spcAft>
              <a:spcPct val="35000"/>
            </a:spcAft>
          </a:pPr>
          <a:r>
            <a:rPr lang="en-US" sz="1600" kern="1200" dirty="0" smtClean="0"/>
            <a:t/>
          </a:r>
          <a:br>
            <a:rPr lang="en-US" sz="1600" kern="1200" dirty="0" smtClean="0"/>
          </a:br>
          <a:r>
            <a:rPr lang="en-US" sz="3600" kern="1200" dirty="0" smtClean="0"/>
            <a:t>A</a:t>
          </a:r>
        </a:p>
        <a:p>
          <a:pPr lvl="0" algn="ctr" defTabSz="711200" rtl="0">
            <a:lnSpc>
              <a:spcPct val="90000"/>
            </a:lnSpc>
            <a:spcBef>
              <a:spcPct val="0"/>
            </a:spcBef>
            <a:spcAft>
              <a:spcPct val="35000"/>
            </a:spcAft>
          </a:pPr>
          <a:r>
            <a:rPr lang="en-US" sz="2800" kern="1200" dirty="0" smtClean="0"/>
            <a:t>Autonomy</a:t>
          </a:r>
          <a:endParaRPr lang="en-US" sz="2800" kern="1200" dirty="0"/>
        </a:p>
      </dsp:txBody>
      <dsp:txXfrm>
        <a:off x="5001998" y="1413908"/>
        <a:ext cx="1647345" cy="1647345"/>
      </dsp:txXfrm>
    </dsp:sp>
    <dsp:sp modelId="{0AF94747-C77C-478A-B9A5-BA32DE0C6517}">
      <dsp:nvSpPr>
        <dsp:cNvPr id="0" name=""/>
        <dsp:cNvSpPr/>
      </dsp:nvSpPr>
      <dsp:spPr>
        <a:xfrm>
          <a:off x="6990521" y="1072731"/>
          <a:ext cx="2329699" cy="2329699"/>
        </a:xfrm>
        <a:prstGeom prst="ellipse">
          <a:avLst/>
        </a:prstGeom>
        <a:solidFill>
          <a:srgbClr val="C00000"/>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t" anchorCtr="0">
          <a:noAutofit/>
        </a:bodyPr>
        <a:lstStyle/>
        <a:p>
          <a:pPr lvl="0" algn="ctr" defTabSz="711200" rtl="0">
            <a:lnSpc>
              <a:spcPct val="90000"/>
            </a:lnSpc>
            <a:spcBef>
              <a:spcPct val="0"/>
            </a:spcBef>
            <a:spcAft>
              <a:spcPct val="35000"/>
            </a:spcAft>
          </a:pPr>
          <a:r>
            <a:rPr lang="en-US" sz="1600" kern="1200" dirty="0" smtClean="0"/>
            <a:t/>
          </a:r>
          <a:br>
            <a:rPr lang="en-US" sz="1600" kern="1200" dirty="0" smtClean="0"/>
          </a:br>
          <a:r>
            <a:rPr lang="en-US" sz="3600" kern="1200" dirty="0" smtClean="0"/>
            <a:t>C</a:t>
          </a:r>
        </a:p>
        <a:p>
          <a:pPr lvl="0" algn="ctr" defTabSz="711200" rtl="0">
            <a:lnSpc>
              <a:spcPct val="90000"/>
            </a:lnSpc>
            <a:spcBef>
              <a:spcPct val="0"/>
            </a:spcBef>
            <a:spcAft>
              <a:spcPct val="35000"/>
            </a:spcAft>
          </a:pPr>
          <a:r>
            <a:rPr lang="en-US" sz="2500" kern="1200" dirty="0" smtClean="0"/>
            <a:t>Competence</a:t>
          </a:r>
        </a:p>
        <a:p>
          <a:pPr lvl="0" algn="ctr" defTabSz="711200" rtl="0">
            <a:lnSpc>
              <a:spcPct val="90000"/>
            </a:lnSpc>
            <a:spcBef>
              <a:spcPct val="0"/>
            </a:spcBef>
            <a:spcAft>
              <a:spcPct val="35000"/>
            </a:spcAft>
          </a:pPr>
          <a:r>
            <a:rPr lang="en-US" sz="2500" kern="1200" dirty="0" smtClean="0"/>
            <a:t>(Mastery)</a:t>
          </a:r>
          <a:endParaRPr lang="en-US" sz="2500" kern="1200" dirty="0"/>
        </a:p>
      </dsp:txBody>
      <dsp:txXfrm>
        <a:off x="7331698" y="1413908"/>
        <a:ext cx="1647345" cy="1647345"/>
      </dsp:txXfrm>
    </dsp:sp>
    <dsp:sp modelId="{F0CE7646-6997-497B-8298-A297B68AA9A0}">
      <dsp:nvSpPr>
        <dsp:cNvPr id="0" name=""/>
        <dsp:cNvSpPr/>
      </dsp:nvSpPr>
      <dsp:spPr>
        <a:xfrm>
          <a:off x="9320221" y="1072731"/>
          <a:ext cx="2329699" cy="2329699"/>
        </a:xfrm>
        <a:prstGeom prst="ellipse">
          <a:avLst/>
        </a:prstGeom>
        <a:solidFill>
          <a:srgbClr val="7030A0"/>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t" anchorCtr="0">
          <a:noAutofit/>
        </a:bodyPr>
        <a:lstStyle/>
        <a:p>
          <a:pPr lvl="0" algn="ctr" defTabSz="711200" rtl="0">
            <a:lnSpc>
              <a:spcPct val="90000"/>
            </a:lnSpc>
            <a:spcBef>
              <a:spcPct val="0"/>
            </a:spcBef>
            <a:spcAft>
              <a:spcPct val="35000"/>
            </a:spcAft>
          </a:pPr>
          <a:r>
            <a:rPr lang="en-US" sz="1600" kern="1200" dirty="0" smtClean="0"/>
            <a:t/>
          </a:r>
          <a:br>
            <a:rPr lang="en-US" sz="1600" kern="1200" dirty="0" smtClean="0"/>
          </a:br>
          <a:r>
            <a:rPr lang="en-US" sz="3500" kern="1200" dirty="0" smtClean="0"/>
            <a:t>E</a:t>
          </a:r>
        </a:p>
        <a:p>
          <a:pPr lvl="0" algn="ctr" defTabSz="711200" rtl="0">
            <a:lnSpc>
              <a:spcPct val="90000"/>
            </a:lnSpc>
            <a:spcBef>
              <a:spcPct val="0"/>
            </a:spcBef>
            <a:spcAft>
              <a:spcPct val="35000"/>
            </a:spcAft>
          </a:pPr>
          <a:r>
            <a:rPr lang="en-US" sz="2400" kern="1200" dirty="0" smtClean="0"/>
            <a:t>Engaging</a:t>
          </a:r>
        </a:p>
        <a:p>
          <a:pPr lvl="0" algn="ctr" defTabSz="711200" rtl="0">
            <a:lnSpc>
              <a:spcPct val="90000"/>
            </a:lnSpc>
            <a:spcBef>
              <a:spcPct val="0"/>
            </a:spcBef>
            <a:spcAft>
              <a:spcPct val="35000"/>
            </a:spcAft>
          </a:pPr>
          <a:r>
            <a:rPr lang="en-US" sz="2400" kern="1200" dirty="0" smtClean="0"/>
            <a:t>Interest</a:t>
          </a:r>
          <a:endParaRPr lang="en-US" sz="2400" kern="1200" dirty="0"/>
        </a:p>
      </dsp:txBody>
      <dsp:txXfrm>
        <a:off x="9661398" y="1413908"/>
        <a:ext cx="1647345" cy="1647345"/>
      </dsp:txXfrm>
    </dsp:sp>
  </dsp:spTree>
</dsp:drawing>
</file>

<file path=ppt/diagrams/layout1.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4"/>
          </a:xfrm>
          <a:prstGeom prst="rect">
            <a:avLst/>
          </a:prstGeom>
        </p:spPr>
        <p:txBody>
          <a:bodyPr vert="horz" lIns="91436" tIns="45718" rIns="91436" bIns="45718" rtlCol="0"/>
          <a:lstStyle>
            <a:lvl1pPr algn="l">
              <a:defRPr sz="1100"/>
            </a:lvl1pPr>
          </a:lstStyle>
          <a:p>
            <a:endParaRPr lang="en-US"/>
          </a:p>
        </p:txBody>
      </p:sp>
      <p:sp>
        <p:nvSpPr>
          <p:cNvPr id="3" name="Date Placeholder 2"/>
          <p:cNvSpPr>
            <a:spLocks noGrp="1"/>
          </p:cNvSpPr>
          <p:nvPr>
            <p:ph type="dt" sz="quarter" idx="1"/>
          </p:nvPr>
        </p:nvSpPr>
        <p:spPr>
          <a:xfrm>
            <a:off x="4143375" y="0"/>
            <a:ext cx="3170238" cy="481014"/>
          </a:xfrm>
          <a:prstGeom prst="rect">
            <a:avLst/>
          </a:prstGeom>
        </p:spPr>
        <p:txBody>
          <a:bodyPr vert="horz" lIns="91436" tIns="45718" rIns="91436" bIns="45718" rtlCol="0"/>
          <a:lstStyle>
            <a:lvl1pPr algn="r">
              <a:defRPr sz="1100"/>
            </a:lvl1pPr>
          </a:lstStyle>
          <a:p>
            <a:fld id="{E9BF87C2-0FB3-486F-AE41-68B87FF5435B}" type="datetimeFigureOut">
              <a:rPr lang="en-US" smtClean="0"/>
              <a:t>5/19/2020</a:t>
            </a:fld>
            <a:endParaRPr lang="en-US"/>
          </a:p>
        </p:txBody>
      </p:sp>
      <p:sp>
        <p:nvSpPr>
          <p:cNvPr id="4" name="Footer Placeholder 3"/>
          <p:cNvSpPr>
            <a:spLocks noGrp="1"/>
          </p:cNvSpPr>
          <p:nvPr>
            <p:ph type="ftr" sz="quarter" idx="2"/>
          </p:nvPr>
        </p:nvSpPr>
        <p:spPr>
          <a:xfrm>
            <a:off x="0" y="9120188"/>
            <a:ext cx="3170238" cy="481012"/>
          </a:xfrm>
          <a:prstGeom prst="rect">
            <a:avLst/>
          </a:prstGeom>
        </p:spPr>
        <p:txBody>
          <a:bodyPr vert="horz" lIns="91436" tIns="45718" rIns="91436" bIns="45718" rtlCol="0" anchor="b"/>
          <a:lstStyle>
            <a:lvl1pPr algn="l">
              <a:defRPr sz="1100"/>
            </a:lvl1pPr>
          </a:lstStyle>
          <a:p>
            <a:endParaRPr lang="en-US"/>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36" tIns="45718" rIns="91436" bIns="45718" rtlCol="0" anchor="b"/>
          <a:lstStyle>
            <a:lvl1pPr algn="r">
              <a:defRPr sz="1100"/>
            </a:lvl1pPr>
          </a:lstStyle>
          <a:p>
            <a:fld id="{C7F3B305-287F-4BC2-B419-1383A951FA7C}" type="slidenum">
              <a:rPr lang="en-US" smtClean="0"/>
              <a:t>‹#›</a:t>
            </a:fld>
            <a:endParaRPr lang="en-US"/>
          </a:p>
        </p:txBody>
      </p:sp>
    </p:spTree>
    <p:extLst>
      <p:ext uri="{BB962C8B-B14F-4D97-AF65-F5344CB8AC3E}">
        <p14:creationId xmlns:p14="http://schemas.microsoft.com/office/powerpoint/2010/main" val="25225317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698" cy="481875"/>
          </a:xfrm>
          <a:prstGeom prst="rect">
            <a:avLst/>
          </a:prstGeom>
        </p:spPr>
        <p:txBody>
          <a:bodyPr vert="horz" lIns="95564" tIns="47782" rIns="95564" bIns="47782" rtlCol="0"/>
          <a:lstStyle>
            <a:lvl1pPr algn="l">
              <a:defRPr sz="1300"/>
            </a:lvl1pPr>
          </a:lstStyle>
          <a:p>
            <a:endParaRPr lang="en-US"/>
          </a:p>
        </p:txBody>
      </p:sp>
      <p:sp>
        <p:nvSpPr>
          <p:cNvPr id="3" name="Date Placeholder 2"/>
          <p:cNvSpPr>
            <a:spLocks noGrp="1"/>
          </p:cNvSpPr>
          <p:nvPr>
            <p:ph type="dt" idx="1"/>
          </p:nvPr>
        </p:nvSpPr>
        <p:spPr>
          <a:xfrm>
            <a:off x="4143832" y="0"/>
            <a:ext cx="3169698" cy="481875"/>
          </a:xfrm>
          <a:prstGeom prst="rect">
            <a:avLst/>
          </a:prstGeom>
        </p:spPr>
        <p:txBody>
          <a:bodyPr vert="horz" lIns="95564" tIns="47782" rIns="95564" bIns="47782" rtlCol="0"/>
          <a:lstStyle>
            <a:lvl1pPr algn="r">
              <a:defRPr sz="1300"/>
            </a:lvl1pPr>
          </a:lstStyle>
          <a:p>
            <a:fld id="{26B6535F-476E-4B50-AA4E-EF2E9F44E1F7}" type="datetimeFigureOut">
              <a:rPr lang="en-US" smtClean="0"/>
              <a:t>5/19/2020</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5564" tIns="47782" rIns="95564" bIns="47782" rtlCol="0" anchor="ctr"/>
          <a:lstStyle/>
          <a:p>
            <a:endParaRPr lang="en-US"/>
          </a:p>
        </p:txBody>
      </p:sp>
      <p:sp>
        <p:nvSpPr>
          <p:cNvPr id="5" name="Notes Placeholder 4"/>
          <p:cNvSpPr>
            <a:spLocks noGrp="1"/>
          </p:cNvSpPr>
          <p:nvPr>
            <p:ph type="body" sz="quarter" idx="3"/>
          </p:nvPr>
        </p:nvSpPr>
        <p:spPr>
          <a:xfrm>
            <a:off x="731855" y="4620723"/>
            <a:ext cx="5851492" cy="3780741"/>
          </a:xfrm>
          <a:prstGeom prst="rect">
            <a:avLst/>
          </a:prstGeom>
        </p:spPr>
        <p:txBody>
          <a:bodyPr vert="horz" lIns="95564" tIns="47782" rIns="95564" bIns="4778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325"/>
            <a:ext cx="3169698" cy="481875"/>
          </a:xfrm>
          <a:prstGeom prst="rect">
            <a:avLst/>
          </a:prstGeom>
        </p:spPr>
        <p:txBody>
          <a:bodyPr vert="horz" lIns="95564" tIns="47782" rIns="95564" bIns="47782" rtlCol="0" anchor="b"/>
          <a:lstStyle>
            <a:lvl1pPr algn="l">
              <a:defRPr sz="1300"/>
            </a:lvl1pPr>
          </a:lstStyle>
          <a:p>
            <a:endParaRPr lang="en-US"/>
          </a:p>
        </p:txBody>
      </p:sp>
      <p:sp>
        <p:nvSpPr>
          <p:cNvPr id="7" name="Slide Number Placeholder 6"/>
          <p:cNvSpPr>
            <a:spLocks noGrp="1"/>
          </p:cNvSpPr>
          <p:nvPr>
            <p:ph type="sldNum" sz="quarter" idx="5"/>
          </p:nvPr>
        </p:nvSpPr>
        <p:spPr>
          <a:xfrm>
            <a:off x="4143832" y="9119325"/>
            <a:ext cx="3169698" cy="481875"/>
          </a:xfrm>
          <a:prstGeom prst="rect">
            <a:avLst/>
          </a:prstGeom>
        </p:spPr>
        <p:txBody>
          <a:bodyPr vert="horz" lIns="95564" tIns="47782" rIns="95564" bIns="47782" rtlCol="0" anchor="b"/>
          <a:lstStyle>
            <a:lvl1pPr algn="r">
              <a:defRPr sz="1300"/>
            </a:lvl1pPr>
          </a:lstStyle>
          <a:p>
            <a:fld id="{69DCAF7C-68ED-4317-92A6-2AE9701D6DEA}" type="slidenum">
              <a:rPr lang="en-US" smtClean="0"/>
              <a:t>‹#›</a:t>
            </a:fld>
            <a:endParaRPr lang="en-US"/>
          </a:p>
        </p:txBody>
      </p:sp>
    </p:spTree>
    <p:extLst>
      <p:ext uri="{BB962C8B-B14F-4D97-AF65-F5344CB8AC3E}">
        <p14:creationId xmlns:p14="http://schemas.microsoft.com/office/powerpoint/2010/main" val="3535528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Discuss issue of motivating students to work at math, and related to the BRACE slide (some of R A C E in this focus on authentic problem solving??)</a:t>
            </a:r>
          </a:p>
          <a:p>
            <a:r>
              <a:rPr lang="en-US" sz="1200" kern="1200" dirty="0" smtClean="0">
                <a:solidFill>
                  <a:schemeClr val="tx1"/>
                </a:solidFill>
                <a:latin typeface="+mn-lt"/>
                <a:ea typeface="+mn-ea"/>
                <a:cs typeface="+mn-cs"/>
              </a:rPr>
              <a:t>Students are motivated when they grapple with challenging questions, when there is productive struggle.</a:t>
            </a:r>
          </a:p>
          <a:p>
            <a:r>
              <a:rPr lang="en-US" sz="1200" kern="1200" dirty="0" smtClean="0">
                <a:solidFill>
                  <a:schemeClr val="tx1"/>
                </a:solidFill>
                <a:latin typeface="+mn-lt"/>
                <a:ea typeface="+mn-ea"/>
                <a:cs typeface="+mn-cs"/>
              </a:rPr>
              <a:t>We’ll also be touching on ways that you can engage students through the types of higher order questioning, student discussion and student justification of responses that we are aiming at in the math standards.</a:t>
            </a:r>
            <a:endParaRPr lang="en-US" dirty="0" smtClean="0"/>
          </a:p>
        </p:txBody>
      </p:sp>
      <p:sp>
        <p:nvSpPr>
          <p:cNvPr id="4" name="Slide Number Placeholder 3"/>
          <p:cNvSpPr>
            <a:spLocks noGrp="1"/>
          </p:cNvSpPr>
          <p:nvPr>
            <p:ph type="sldNum" sz="quarter" idx="10"/>
          </p:nvPr>
        </p:nvSpPr>
        <p:spPr/>
        <p:txBody>
          <a:bodyPr/>
          <a:lstStyle/>
          <a:p>
            <a:fld id="{69DCAF7C-68ED-4317-92A6-2AE9701D6DEA}" type="slidenum">
              <a:rPr lang="en-US" smtClean="0"/>
              <a:t>2</a:t>
            </a:fld>
            <a:endParaRPr lang="en-US"/>
          </a:p>
        </p:txBody>
      </p:sp>
    </p:spTree>
    <p:extLst>
      <p:ext uri="{BB962C8B-B14F-4D97-AF65-F5344CB8AC3E}">
        <p14:creationId xmlns:p14="http://schemas.microsoft.com/office/powerpoint/2010/main" val="3692564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-generate discourse</a:t>
            </a:r>
            <a:endParaRPr lang="en-US" dirty="0"/>
          </a:p>
        </p:txBody>
      </p:sp>
      <p:sp>
        <p:nvSpPr>
          <p:cNvPr id="4" name="Slide Number Placeholder 3"/>
          <p:cNvSpPr>
            <a:spLocks noGrp="1"/>
          </p:cNvSpPr>
          <p:nvPr>
            <p:ph type="sldNum" sz="quarter" idx="10"/>
          </p:nvPr>
        </p:nvSpPr>
        <p:spPr/>
        <p:txBody>
          <a:bodyPr/>
          <a:lstStyle/>
          <a:p>
            <a:fld id="{69DCAF7C-68ED-4317-92A6-2AE9701D6DEA}" type="slidenum">
              <a:rPr lang="en-US" smtClean="0"/>
              <a:t>11</a:t>
            </a:fld>
            <a:endParaRPr lang="en-US"/>
          </a:p>
        </p:txBody>
      </p:sp>
    </p:spTree>
    <p:extLst>
      <p:ext uri="{BB962C8B-B14F-4D97-AF65-F5344CB8AC3E}">
        <p14:creationId xmlns:p14="http://schemas.microsoft.com/office/powerpoint/2010/main" val="4006906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CAF7C-68ED-4317-92A6-2AE9701D6DEA}" type="slidenum">
              <a:rPr lang="en-US" smtClean="0"/>
              <a:t>12</a:t>
            </a:fld>
            <a:endParaRPr lang="en-US"/>
          </a:p>
        </p:txBody>
      </p:sp>
    </p:spTree>
    <p:extLst>
      <p:ext uri="{BB962C8B-B14F-4D97-AF65-F5344CB8AC3E}">
        <p14:creationId xmlns:p14="http://schemas.microsoft.com/office/powerpoint/2010/main" val="1765636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182" indent="-179182">
              <a:buFontTx/>
              <a:buChar char="-"/>
            </a:pPr>
            <a:r>
              <a:rPr lang="en-US" dirty="0" smtClean="0"/>
              <a:t>Graphic</a:t>
            </a:r>
            <a:r>
              <a:rPr lang="en-US" baseline="0" dirty="0" smtClean="0"/>
              <a:t> organizer is a tool that helps students become more proficient in problem-solving process. </a:t>
            </a:r>
          </a:p>
          <a:p>
            <a:pPr marL="179182" indent="-179182">
              <a:buFontTx/>
              <a:buChar char="-"/>
            </a:pPr>
            <a:r>
              <a:rPr lang="en-US" baseline="0" dirty="0" smtClean="0"/>
              <a:t>Talk about order. Student’s build off of graphic organizer over TIME – start easy to develop process</a:t>
            </a:r>
          </a:p>
          <a:p>
            <a:pPr marL="179182" indent="-179182">
              <a:buFontTx/>
              <a:buChar char="-"/>
            </a:pPr>
            <a:r>
              <a:rPr lang="en-US" baseline="0" dirty="0" smtClean="0"/>
              <a:t>Students may not write down all steps, but the process is one they should follow as if second nature</a:t>
            </a:r>
          </a:p>
          <a:p>
            <a:pPr marL="179182" indent="-179182">
              <a:buFontTx/>
              <a:buChar char="-"/>
            </a:pPr>
            <a:r>
              <a:rPr lang="en-US" baseline="0" dirty="0" smtClean="0"/>
              <a:t>Segue into test prep, how all information is presented, and what we want students to be able to do (articulate problem, develop process, etc.)</a:t>
            </a:r>
          </a:p>
        </p:txBody>
      </p:sp>
      <p:sp>
        <p:nvSpPr>
          <p:cNvPr id="4" name="Slide Number Placeholder 3"/>
          <p:cNvSpPr>
            <a:spLocks noGrp="1"/>
          </p:cNvSpPr>
          <p:nvPr>
            <p:ph type="sldNum" sz="quarter" idx="10"/>
          </p:nvPr>
        </p:nvSpPr>
        <p:spPr/>
        <p:txBody>
          <a:bodyPr/>
          <a:lstStyle/>
          <a:p>
            <a:fld id="{69DCAF7C-68ED-4317-92A6-2AE9701D6DEA}" type="slidenum">
              <a:rPr lang="en-US" smtClean="0"/>
              <a:t>13</a:t>
            </a:fld>
            <a:endParaRPr lang="en-US"/>
          </a:p>
        </p:txBody>
      </p:sp>
    </p:spTree>
    <p:extLst>
      <p:ext uri="{BB962C8B-B14F-4D97-AF65-F5344CB8AC3E}">
        <p14:creationId xmlns:p14="http://schemas.microsoft.com/office/powerpoint/2010/main" val="107442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that this is the goal</a:t>
            </a:r>
          </a:p>
          <a:p>
            <a:r>
              <a:rPr lang="en-US" dirty="0" smtClean="0"/>
              <a:t>-here</a:t>
            </a:r>
            <a:r>
              <a:rPr lang="en-US" baseline="0" dirty="0" smtClean="0"/>
              <a:t> students have to determine the question, identify key information, and develop a ‘plan of action’/method.</a:t>
            </a:r>
          </a:p>
          <a:p>
            <a:r>
              <a:rPr lang="en-US" baseline="0" dirty="0" smtClean="0"/>
              <a:t>-skills come last (after all of the above)</a:t>
            </a:r>
            <a:endParaRPr lang="en-US" dirty="0"/>
          </a:p>
        </p:txBody>
      </p:sp>
      <p:sp>
        <p:nvSpPr>
          <p:cNvPr id="4" name="Slide Number Placeholder 3"/>
          <p:cNvSpPr>
            <a:spLocks noGrp="1"/>
          </p:cNvSpPr>
          <p:nvPr>
            <p:ph type="sldNum" sz="quarter" idx="10"/>
          </p:nvPr>
        </p:nvSpPr>
        <p:spPr/>
        <p:txBody>
          <a:bodyPr/>
          <a:lstStyle/>
          <a:p>
            <a:fld id="{69DCAF7C-68ED-4317-92A6-2AE9701D6DEA}" type="slidenum">
              <a:rPr lang="en-US" smtClean="0"/>
              <a:t>15</a:t>
            </a:fld>
            <a:endParaRPr lang="en-US"/>
          </a:p>
        </p:txBody>
      </p:sp>
    </p:spTree>
    <p:extLst>
      <p:ext uri="{BB962C8B-B14F-4D97-AF65-F5344CB8AC3E}">
        <p14:creationId xmlns:p14="http://schemas.microsoft.com/office/powerpoint/2010/main" val="1590051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-explain</a:t>
            </a:r>
            <a:r>
              <a:rPr lang="en-US" baseline="0" dirty="0" smtClean="0"/>
              <a:t> where on graphic organizer these go</a:t>
            </a:r>
            <a:endParaRPr lang="en-US" dirty="0" smtClean="0"/>
          </a:p>
        </p:txBody>
      </p:sp>
      <p:sp>
        <p:nvSpPr>
          <p:cNvPr id="4" name="Slide Number Placeholder 3"/>
          <p:cNvSpPr>
            <a:spLocks noGrp="1"/>
          </p:cNvSpPr>
          <p:nvPr>
            <p:ph type="sldNum" sz="quarter" idx="10"/>
          </p:nvPr>
        </p:nvSpPr>
        <p:spPr/>
        <p:txBody>
          <a:bodyPr/>
          <a:lstStyle/>
          <a:p>
            <a:fld id="{69DCAF7C-68ED-4317-92A6-2AE9701D6DEA}" type="slidenum">
              <a:rPr lang="en-US" smtClean="0"/>
              <a:t>16</a:t>
            </a:fld>
            <a:endParaRPr lang="en-US"/>
          </a:p>
        </p:txBody>
      </p:sp>
    </p:spTree>
    <p:extLst>
      <p:ext uri="{BB962C8B-B14F-4D97-AF65-F5344CB8AC3E}">
        <p14:creationId xmlns:p14="http://schemas.microsoft.com/office/powerpoint/2010/main" val="42854475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about mistakes – generate class discussion;</a:t>
            </a:r>
            <a:r>
              <a:rPr lang="en-US" baseline="0" dirty="0" smtClean="0"/>
              <a:t> </a:t>
            </a:r>
            <a:r>
              <a:rPr lang="en-US" dirty="0" smtClean="0"/>
              <a:t>a place to deepen</a:t>
            </a:r>
            <a:r>
              <a:rPr lang="en-US" baseline="0" dirty="0" smtClean="0"/>
              <a:t> conceptual </a:t>
            </a:r>
            <a:r>
              <a:rPr lang="en-US" dirty="0" smtClean="0"/>
              <a:t>understanding</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69DCAF7C-68ED-4317-92A6-2AE9701D6DEA}" type="slidenum">
              <a:rPr lang="en-US" smtClean="0"/>
              <a:t>17</a:t>
            </a:fld>
            <a:endParaRPr lang="en-US"/>
          </a:p>
        </p:txBody>
      </p:sp>
    </p:spTree>
    <p:extLst>
      <p:ext uri="{BB962C8B-B14F-4D97-AF65-F5344CB8AC3E}">
        <p14:creationId xmlns:p14="http://schemas.microsoft.com/office/powerpoint/2010/main" val="879437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Which of these do you experience in</a:t>
            </a:r>
            <a:r>
              <a:rPr lang="en-US" baseline="0" dirty="0" smtClean="0"/>
              <a:t> your classroom?</a:t>
            </a:r>
            <a:endParaRPr lang="en-US" dirty="0" smtClean="0"/>
          </a:p>
        </p:txBody>
      </p:sp>
      <p:sp>
        <p:nvSpPr>
          <p:cNvPr id="4" name="Slide Number Placeholder 3"/>
          <p:cNvSpPr>
            <a:spLocks noGrp="1"/>
          </p:cNvSpPr>
          <p:nvPr>
            <p:ph type="sldNum" sz="quarter" idx="10"/>
          </p:nvPr>
        </p:nvSpPr>
        <p:spPr/>
        <p:txBody>
          <a:bodyPr/>
          <a:lstStyle/>
          <a:p>
            <a:fld id="{69DCAF7C-68ED-4317-92A6-2AE9701D6DEA}" type="slidenum">
              <a:rPr lang="en-US" smtClean="0"/>
              <a:t>18</a:t>
            </a:fld>
            <a:endParaRPr lang="en-US"/>
          </a:p>
        </p:txBody>
      </p:sp>
    </p:spTree>
    <p:extLst>
      <p:ext uri="{BB962C8B-B14F-4D97-AF65-F5344CB8AC3E}">
        <p14:creationId xmlns:p14="http://schemas.microsoft.com/office/powerpoint/2010/main" val="2077993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Which of these do you experience in</a:t>
            </a:r>
            <a:r>
              <a:rPr lang="en-US" baseline="0" dirty="0" smtClean="0"/>
              <a:t> your classroom?</a:t>
            </a:r>
          </a:p>
          <a:p>
            <a:r>
              <a:rPr lang="en-US" baseline="0" dirty="0" smtClean="0"/>
              <a:t>Goals: </a:t>
            </a:r>
            <a:r>
              <a:rPr lang="en-US" sz="1200" b="0" i="0" kern="1200" dirty="0" smtClean="0">
                <a:solidFill>
                  <a:schemeClr val="tx1"/>
                </a:solidFill>
                <a:effectLst/>
                <a:latin typeface="+mn-lt"/>
                <a:ea typeface="+mn-ea"/>
                <a:cs typeface="+mn-cs"/>
              </a:rPr>
              <a:t>-Generate mathematical discussion,</a:t>
            </a:r>
            <a:r>
              <a:rPr lang="en-US" sz="1200" b="0" i="0" kern="1200" baseline="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a:t>
            </a:r>
            <a:r>
              <a:rPr lang="en-US" sz="1200" b="0" i="0" kern="1200" baseline="0" dirty="0" smtClean="0">
                <a:solidFill>
                  <a:schemeClr val="tx1"/>
                </a:solidFill>
                <a:effectLst/>
                <a:latin typeface="+mn-lt"/>
                <a:ea typeface="+mn-ea"/>
                <a:cs typeface="+mn-cs"/>
              </a:rPr>
              <a:t>Have s</a:t>
            </a:r>
            <a:r>
              <a:rPr lang="en-US" sz="1200" b="0" i="0" kern="1200" dirty="0" smtClean="0">
                <a:solidFill>
                  <a:schemeClr val="tx1"/>
                </a:solidFill>
                <a:effectLst/>
                <a:latin typeface="+mn-lt"/>
                <a:ea typeface="+mn-ea"/>
                <a:cs typeface="+mn-cs"/>
              </a:rPr>
              <a:t>tudents themselves determine </a:t>
            </a:r>
            <a:r>
              <a:rPr lang="en-US" sz="1200" b="0" i="1" kern="1200" dirty="0" smtClean="0">
                <a:solidFill>
                  <a:schemeClr val="tx1"/>
                </a:solidFill>
                <a:effectLst/>
                <a:latin typeface="+mn-lt"/>
                <a:ea typeface="+mn-ea"/>
                <a:cs typeface="+mn-cs"/>
              </a:rPr>
              <a:t>what is needed </a:t>
            </a:r>
            <a:r>
              <a:rPr lang="en-US" sz="1200" b="0" i="0" kern="1200" dirty="0" smtClean="0">
                <a:solidFill>
                  <a:schemeClr val="tx1"/>
                </a:solidFill>
                <a:effectLst/>
                <a:latin typeface="+mn-lt"/>
                <a:ea typeface="+mn-ea"/>
                <a:cs typeface="+mn-cs"/>
              </a:rPr>
              <a:t>and </a:t>
            </a:r>
            <a:r>
              <a:rPr lang="en-US" sz="1200" b="0" i="1" kern="1200" dirty="0" smtClean="0">
                <a:solidFill>
                  <a:schemeClr val="tx1"/>
                </a:solidFill>
                <a:effectLst/>
                <a:latin typeface="+mn-lt"/>
                <a:ea typeface="+mn-ea"/>
                <a:cs typeface="+mn-cs"/>
              </a:rPr>
              <a:t>how </a:t>
            </a:r>
            <a:r>
              <a:rPr lang="en-US" sz="1200" b="0" i="0" kern="1200" dirty="0" smtClean="0">
                <a:solidFill>
                  <a:schemeClr val="tx1"/>
                </a:solidFill>
                <a:effectLst/>
                <a:latin typeface="+mn-lt"/>
                <a:ea typeface="+mn-ea"/>
                <a:cs typeface="+mn-cs"/>
              </a:rPr>
              <a:t>(steps and mathematical operations needed) to complete</a:t>
            </a:r>
            <a:r>
              <a:rPr lang="en-US" sz="1200" b="0" i="0" kern="1200" baseline="0" dirty="0" smtClean="0">
                <a:solidFill>
                  <a:schemeClr val="tx1"/>
                </a:solidFill>
                <a:effectLst/>
                <a:latin typeface="+mn-lt"/>
                <a:ea typeface="+mn-ea"/>
                <a:cs typeface="+mn-cs"/>
              </a:rPr>
              <a:t> problems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-Have students employ (and become more comfortable with) different problem-solving strategies.</a:t>
            </a:r>
          </a:p>
        </p:txBody>
      </p:sp>
      <p:sp>
        <p:nvSpPr>
          <p:cNvPr id="4" name="Slide Number Placeholder 3"/>
          <p:cNvSpPr>
            <a:spLocks noGrp="1"/>
          </p:cNvSpPr>
          <p:nvPr>
            <p:ph type="sldNum" sz="quarter" idx="10"/>
          </p:nvPr>
        </p:nvSpPr>
        <p:spPr/>
        <p:txBody>
          <a:bodyPr/>
          <a:lstStyle/>
          <a:p>
            <a:fld id="{69DCAF7C-68ED-4317-92A6-2AE9701D6DEA}" type="slidenum">
              <a:rPr lang="en-US" smtClean="0"/>
              <a:t>3</a:t>
            </a:fld>
            <a:endParaRPr lang="en-US"/>
          </a:p>
        </p:txBody>
      </p:sp>
    </p:spTree>
    <p:extLst>
      <p:ext uri="{BB962C8B-B14F-4D97-AF65-F5344CB8AC3E}">
        <p14:creationId xmlns:p14="http://schemas.microsoft.com/office/powerpoint/2010/main" val="4135167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students can engage, can</a:t>
            </a:r>
            <a:r>
              <a:rPr lang="en-US" baseline="0" dirty="0" smtClean="0"/>
              <a:t> draw from personal experiences and instinct.</a:t>
            </a:r>
          </a:p>
          <a:p>
            <a:r>
              <a:rPr lang="en-US" baseline="0" dirty="0" smtClean="0"/>
              <a:t>-mathematical language comes in through discourse</a:t>
            </a:r>
          </a:p>
        </p:txBody>
      </p:sp>
      <p:sp>
        <p:nvSpPr>
          <p:cNvPr id="4" name="Slide Number Placeholder 3"/>
          <p:cNvSpPr>
            <a:spLocks noGrp="1"/>
          </p:cNvSpPr>
          <p:nvPr>
            <p:ph type="sldNum" sz="quarter" idx="10"/>
          </p:nvPr>
        </p:nvSpPr>
        <p:spPr/>
        <p:txBody>
          <a:bodyPr/>
          <a:lstStyle/>
          <a:p>
            <a:fld id="{69DCAF7C-68ED-4317-92A6-2AE9701D6DEA}" type="slidenum">
              <a:rPr lang="en-US" smtClean="0"/>
              <a:t>4</a:t>
            </a:fld>
            <a:endParaRPr lang="en-US"/>
          </a:p>
        </p:txBody>
      </p:sp>
    </p:spTree>
    <p:extLst>
      <p:ext uri="{BB962C8B-B14F-4D97-AF65-F5344CB8AC3E}">
        <p14:creationId xmlns:p14="http://schemas.microsoft.com/office/powerpoint/2010/main" val="4031891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-generate discourse</a:t>
            </a:r>
          </a:p>
        </p:txBody>
      </p:sp>
      <p:sp>
        <p:nvSpPr>
          <p:cNvPr id="4" name="Slide Number Placeholder 3"/>
          <p:cNvSpPr>
            <a:spLocks noGrp="1"/>
          </p:cNvSpPr>
          <p:nvPr>
            <p:ph type="sldNum" sz="quarter" idx="10"/>
          </p:nvPr>
        </p:nvSpPr>
        <p:spPr/>
        <p:txBody>
          <a:bodyPr/>
          <a:lstStyle/>
          <a:p>
            <a:fld id="{69DCAF7C-68ED-4317-92A6-2AE9701D6DEA}" type="slidenum">
              <a:rPr lang="en-US" smtClean="0"/>
              <a:t>5</a:t>
            </a:fld>
            <a:endParaRPr lang="en-US"/>
          </a:p>
        </p:txBody>
      </p:sp>
    </p:spTree>
    <p:extLst>
      <p:ext uri="{BB962C8B-B14F-4D97-AF65-F5344CB8AC3E}">
        <p14:creationId xmlns:p14="http://schemas.microsoft.com/office/powerpoint/2010/main" val="1332829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students can engage, can</a:t>
            </a:r>
            <a:r>
              <a:rPr lang="en-US" baseline="0" dirty="0" smtClean="0"/>
              <a:t> draw from personal experiences and instinct.</a:t>
            </a:r>
          </a:p>
          <a:p>
            <a:r>
              <a:rPr lang="en-US" baseline="0" dirty="0" smtClean="0"/>
              <a:t>-mathematical language comes in through discourse</a:t>
            </a:r>
            <a:endParaRPr lang="en-US" dirty="0"/>
          </a:p>
        </p:txBody>
      </p:sp>
      <p:sp>
        <p:nvSpPr>
          <p:cNvPr id="4" name="Slide Number Placeholder 3"/>
          <p:cNvSpPr>
            <a:spLocks noGrp="1"/>
          </p:cNvSpPr>
          <p:nvPr>
            <p:ph type="sldNum" sz="quarter" idx="10"/>
          </p:nvPr>
        </p:nvSpPr>
        <p:spPr/>
        <p:txBody>
          <a:bodyPr/>
          <a:lstStyle/>
          <a:p>
            <a:fld id="{69DCAF7C-68ED-4317-92A6-2AE9701D6DEA}" type="slidenum">
              <a:rPr lang="en-US" smtClean="0"/>
              <a:t>6</a:t>
            </a:fld>
            <a:endParaRPr lang="en-US"/>
          </a:p>
        </p:txBody>
      </p:sp>
    </p:spTree>
    <p:extLst>
      <p:ext uri="{BB962C8B-B14F-4D97-AF65-F5344CB8AC3E}">
        <p14:creationId xmlns:p14="http://schemas.microsoft.com/office/powerpoint/2010/main" val="860527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CAF7C-68ED-4317-92A6-2AE9701D6DEA}" type="slidenum">
              <a:rPr lang="en-US" smtClean="0"/>
              <a:t>7</a:t>
            </a:fld>
            <a:endParaRPr lang="en-US"/>
          </a:p>
        </p:txBody>
      </p:sp>
    </p:spTree>
    <p:extLst>
      <p:ext uri="{BB962C8B-B14F-4D97-AF65-F5344CB8AC3E}">
        <p14:creationId xmlns:p14="http://schemas.microsoft.com/office/powerpoint/2010/main" val="3879886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DCAF7C-68ED-4317-92A6-2AE9701D6DEA}" type="slidenum">
              <a:rPr lang="en-US" smtClean="0"/>
              <a:t>8</a:t>
            </a:fld>
            <a:endParaRPr lang="en-US"/>
          </a:p>
        </p:txBody>
      </p:sp>
    </p:spTree>
    <p:extLst>
      <p:ext uri="{BB962C8B-B14F-4D97-AF65-F5344CB8AC3E}">
        <p14:creationId xmlns:p14="http://schemas.microsoft.com/office/powerpoint/2010/main" val="2813138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 enough time for them to read problem</a:t>
            </a:r>
            <a:endParaRPr lang="en-US" dirty="0"/>
          </a:p>
        </p:txBody>
      </p:sp>
      <p:sp>
        <p:nvSpPr>
          <p:cNvPr id="4" name="Slide Number Placeholder 3"/>
          <p:cNvSpPr>
            <a:spLocks noGrp="1"/>
          </p:cNvSpPr>
          <p:nvPr>
            <p:ph type="sldNum" sz="quarter" idx="10"/>
          </p:nvPr>
        </p:nvSpPr>
        <p:spPr/>
        <p:txBody>
          <a:bodyPr/>
          <a:lstStyle/>
          <a:p>
            <a:fld id="{69DCAF7C-68ED-4317-92A6-2AE9701D6DEA}" type="slidenum">
              <a:rPr lang="en-US" smtClean="0"/>
              <a:t>9</a:t>
            </a:fld>
            <a:endParaRPr lang="en-US"/>
          </a:p>
        </p:txBody>
      </p:sp>
    </p:spTree>
    <p:extLst>
      <p:ext uri="{BB962C8B-B14F-4D97-AF65-F5344CB8AC3E}">
        <p14:creationId xmlns:p14="http://schemas.microsoft.com/office/powerpoint/2010/main" val="340724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-bring post-its and</a:t>
            </a:r>
            <a:r>
              <a:rPr lang="en-US" baseline="0" dirty="0" smtClean="0"/>
              <a:t> a marker to supplement information (if needed)</a:t>
            </a:r>
          </a:p>
          <a:p>
            <a:r>
              <a:rPr lang="en-US" baseline="0" dirty="0" smtClean="0"/>
              <a:t>-20 appears, 42 &amp; 31 angles don’t</a:t>
            </a:r>
          </a:p>
          <a:p>
            <a:r>
              <a:rPr lang="en-US" baseline="0" dirty="0" smtClean="0"/>
              <a:t>-model entire process of proving information as needed</a:t>
            </a:r>
            <a:endParaRPr lang="en-US" dirty="0" smtClean="0"/>
          </a:p>
          <a:p>
            <a:endParaRPr lang="en-US" dirty="0"/>
          </a:p>
        </p:txBody>
      </p:sp>
      <p:sp>
        <p:nvSpPr>
          <p:cNvPr id="4" name="Slide Number Placeholder 3"/>
          <p:cNvSpPr>
            <a:spLocks noGrp="1"/>
          </p:cNvSpPr>
          <p:nvPr>
            <p:ph type="sldNum" sz="quarter" idx="10"/>
          </p:nvPr>
        </p:nvSpPr>
        <p:spPr/>
        <p:txBody>
          <a:bodyPr/>
          <a:lstStyle/>
          <a:p>
            <a:fld id="{69DCAF7C-68ED-4317-92A6-2AE9701D6DEA}" type="slidenum">
              <a:rPr lang="en-US" smtClean="0"/>
              <a:t>10</a:t>
            </a:fld>
            <a:endParaRPr lang="en-US"/>
          </a:p>
        </p:txBody>
      </p:sp>
    </p:spTree>
    <p:extLst>
      <p:ext uri="{BB962C8B-B14F-4D97-AF65-F5344CB8AC3E}">
        <p14:creationId xmlns:p14="http://schemas.microsoft.com/office/powerpoint/2010/main" val="24450139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4BDF68E2-58F2-4D09-BE8B-E3BD06533059}" type="datetimeFigureOut">
              <a:rPr lang="en-US" smtClean="0"/>
              <a:t>5/19/2020</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4FAB73BC-B049-4115-A692-8D63A059BFB8}" type="slidenum">
              <a:rPr lang="en-US" smtClean="0"/>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79075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98624D31-43A5-475A-80CF-332C9F6DCF35}" type="datetimeFigureOut">
              <a:rPr lang="en-US" smtClean="0"/>
              <a:t>5/19/2020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43173545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8624D31-43A5-475A-80CF-332C9F6DCF35}" type="datetimeFigureOut">
              <a:rPr lang="en-US" smtClean="0"/>
              <a:t>5/19/2020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6378741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8624D31-43A5-475A-80CF-332C9F6DCF35}" type="datetimeFigureOut">
              <a:rPr lang="en-US" smtClean="0"/>
              <a:t>5/19/2020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22666230"/>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8624D31-43A5-475A-80CF-332C9F6DCF35}" type="datetimeFigureOut">
              <a:rPr lang="en-US" smtClean="0"/>
              <a:t>5/19/2020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12491368"/>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8624D31-43A5-475A-80CF-332C9F6DCF35}" type="datetimeFigureOut">
              <a:rPr lang="en-US" smtClean="0"/>
              <a:t>5/19/2020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0075927"/>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8624D31-43A5-475A-80CF-332C9F6DCF35}" type="datetimeFigureOut">
              <a:rPr lang="en-US" smtClean="0"/>
              <a:t>5/19/2020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3580987"/>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smtClean="0"/>
              <a:t>5/19/2020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78835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smtClean="0"/>
              <a:t>5/19/2020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94344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smtClean="0"/>
              <a:t>5/19/2020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t>‹#›</a:t>
            </a:fld>
            <a:endParaRPr lang="en-US" dirty="0"/>
          </a:p>
        </p:txBody>
      </p:sp>
    </p:spTree>
    <p:extLst>
      <p:ext uri="{BB962C8B-B14F-4D97-AF65-F5344CB8AC3E}">
        <p14:creationId xmlns:p14="http://schemas.microsoft.com/office/powerpoint/2010/main" val="1351715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0EBB0C4-6273-4C6E-B9BD-2EDC30F1CD52}" type="datetimeFigureOut">
              <a:rPr lang="en-US" smtClean="0"/>
              <a:t>5/19/2020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76445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smtClean="0"/>
              <a:t>5/19/2020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181163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smtClean="0"/>
              <a:t>5/19/2020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94646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smtClean="0"/>
              <a:t>5/19/2020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43608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94136C-8742-45B2-AF27-D93DF72833A9}" type="datetimeFigureOut">
              <a:rPr lang="en-US" smtClean="0"/>
              <a:t>5/19/2020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660850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2ABBEA6-7C60-4B02-AE87-00D78D8422AF}" type="datetimeFigureOut">
              <a:rPr lang="en-US" smtClean="0"/>
              <a:t>5/19/2020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8886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C9CAD897-D46E-4AD2-BD9B-49DD3E640873}" type="datetimeFigureOut">
              <a:rPr lang="en-US" smtClean="0"/>
              <a:t>5/19/2020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159574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8624D31-43A5-475A-80CF-332C9F6DCF35}" type="datetimeFigureOut">
              <a:rPr lang="en-US" smtClean="0"/>
              <a:t>5/19/2020</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6838837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Lst>
  <p:hf sldNum="0"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hyperlink" Target="https://creativecommons.org/licenses/by-nc/3.0/" TargetMode="Externa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hyperlink" Target="https://www.101qs.com/2841-nanas-paint-mixup" TargetMode="External"/><Relationship Id="rId5" Type="http://schemas.openxmlformats.org/officeDocument/2006/relationships/image" Target="../media/image15.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hyperlink" Target="https://creativecommons.org/licenses/by-nc/3.0/" TargetMode="External"/><Relationship Id="rId4" Type="http://schemas.openxmlformats.org/officeDocument/2006/relationships/hyperlink" Target="https://www.101qs.com/2841-nanas-paint-mixup"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7.emf"/><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3" Type="http://schemas.openxmlformats.org/officeDocument/2006/relationships/hyperlink" Target="https://www.101qs.com/2841-nanas-paint-mixup" TargetMode="External"/><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hyperlink" Target="https://creativecommons.org/licenses/by-nc/3.0/"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hyperlink" Target="https://creativecommons.org/licenses/by-nc/3.0/" TargetMode="External"/><Relationship Id="rId4" Type="http://schemas.openxmlformats.org/officeDocument/2006/relationships/hyperlink" Target="http://threeacts.mrmeyer.com/youpourichoose/"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hyperlink" Target="https://creativecommons.org/licenses/by-nc/3.0/" TargetMode="Externa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hyperlink" Target="https://blog.mrmeyer.com/2010/wcydwt-will-it-hit-the-hoop/" TargetMode="External"/><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hyperlink" Target="https://creativecommons.org/licenses/by-nc/3.0/" TargetMode="External"/><Relationship Id="rId4" Type="http://schemas.openxmlformats.org/officeDocument/2006/relationships/hyperlink" Target="http://threeacts.mrmeyer.com/youpourichoos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hyperlink" Target="https://creativecommons.org/licenses/by-nc/3.0/" TargetMode="External"/><Relationship Id="rId4" Type="http://schemas.openxmlformats.org/officeDocument/2006/relationships/hyperlink" Target="http://threeacts.mrmeyer.com/youpourichoose/"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hyperlink" Target="https://creativecommons.org/licenses/by-nc-nd/4.0/" TargetMode="External"/><Relationship Id="rId2" Type="http://schemas.openxmlformats.org/officeDocument/2006/relationships/video" Target="../media/media2.m4v"/><Relationship Id="rId1" Type="http://schemas.microsoft.com/office/2007/relationships/media" Target="../media/media2.m4v"/><Relationship Id="rId6" Type="http://schemas.openxmlformats.org/officeDocument/2006/relationships/hyperlink" Target="https://www.ted.com/talks/dan_meyer_math_class_needs_a_makeover" TargetMode="External"/><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Teaching Authentic Problem Solving</a:t>
            </a:r>
            <a:endParaRPr lang="en-US" dirty="0"/>
          </a:p>
        </p:txBody>
      </p:sp>
      <p:sp>
        <p:nvSpPr>
          <p:cNvPr id="3" name="Subtitle 2"/>
          <p:cNvSpPr>
            <a:spLocks noGrp="1"/>
          </p:cNvSpPr>
          <p:nvPr>
            <p:ph type="subTitle" idx="1"/>
          </p:nvPr>
        </p:nvSpPr>
        <p:spPr/>
        <p:txBody>
          <a:bodyPr>
            <a:normAutofit/>
          </a:bodyPr>
          <a:lstStyle/>
          <a:p>
            <a:r>
              <a:rPr lang="en-US" sz="3200" dirty="0" smtClean="0"/>
              <a:t>Developing Greater Mathematical Reasoning with Students</a:t>
            </a:r>
            <a:endParaRPr lang="en-US" sz="3200" dirty="0"/>
          </a:p>
        </p:txBody>
      </p:sp>
      <p:pic>
        <p:nvPicPr>
          <p:cNvPr id="4" name="Picture 3" descr="Everyone Graduates Center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54" y="5756834"/>
            <a:ext cx="3095625" cy="904875"/>
          </a:xfrm>
          <a:prstGeom prst="rect">
            <a:avLst/>
          </a:prstGeom>
        </p:spPr>
      </p:pic>
      <p:pic>
        <p:nvPicPr>
          <p:cNvPr id="5" name="Picture 4" descr="Johns Hopkins School of Education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5643" y="5889904"/>
            <a:ext cx="2985512" cy="572061"/>
          </a:xfrm>
          <a:prstGeom prst="rect">
            <a:avLst/>
          </a:prstGeom>
        </p:spPr>
      </p:pic>
    </p:spTree>
    <p:extLst>
      <p:ext uri="{BB962C8B-B14F-4D97-AF65-F5344CB8AC3E}">
        <p14:creationId xmlns:p14="http://schemas.microsoft.com/office/powerpoint/2010/main" val="9842647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Image displays the same math problem, but with all of the information edited out except &quot;Mariela is standing in a building and looking out of a window at a tree. What is the height, in feet, of the tree?&quot; The illustration reflects that Mariela is 20 feet away from the tre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9115" y="731520"/>
            <a:ext cx="8753769" cy="5165829"/>
          </a:xfrm>
          <a:prstGeom prst="rect">
            <a:avLst/>
          </a:prstGeom>
        </p:spPr>
      </p:pic>
      <p:sp>
        <p:nvSpPr>
          <p:cNvPr id="13" name="TextBox 12"/>
          <p:cNvSpPr txBox="1"/>
          <p:nvPr/>
        </p:nvSpPr>
        <p:spPr>
          <a:xfrm>
            <a:off x="5530355" y="3760608"/>
            <a:ext cx="884904" cy="369332"/>
          </a:xfrm>
          <a:prstGeom prst="rect">
            <a:avLst/>
          </a:prstGeom>
          <a:noFill/>
        </p:spPr>
        <p:txBody>
          <a:bodyPr wrap="square" rtlCol="0">
            <a:spAutoFit/>
          </a:bodyPr>
          <a:lstStyle/>
          <a:p>
            <a:r>
              <a:rPr lang="en-US" b="1" dirty="0" smtClean="0">
                <a:solidFill>
                  <a:srgbClr val="FF0000"/>
                </a:solidFill>
                <a:latin typeface="Verdana" panose="020B0604030504040204" pitchFamily="34" charset="0"/>
                <a:ea typeface="Verdana" panose="020B0604030504040204" pitchFamily="34" charset="0"/>
              </a:rPr>
              <a:t>20 ft.</a:t>
            </a:r>
            <a:endParaRPr lang="en-US" b="1" dirty="0">
              <a:solidFill>
                <a:srgbClr val="FF000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16635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Nana's Paint Mixup - 101qs" descr="Video setting up a problem: If paint has been mixed in a ratio of 1 part red to 5 part whites, can it be fixed to a ratio of 5 parts red to 1 part white.">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5"/>
          <a:stretch>
            <a:fillRect/>
          </a:stretch>
        </p:blipFill>
        <p:spPr>
          <a:xfrm>
            <a:off x="1468109" y="656184"/>
            <a:ext cx="9255782" cy="5201375"/>
          </a:xfrm>
        </p:spPr>
      </p:pic>
      <p:sp>
        <p:nvSpPr>
          <p:cNvPr id="3" name="TextBox 2"/>
          <p:cNvSpPr txBox="1"/>
          <p:nvPr/>
        </p:nvSpPr>
        <p:spPr>
          <a:xfrm>
            <a:off x="622853" y="5811788"/>
            <a:ext cx="11370366" cy="523220"/>
          </a:xfrm>
          <a:prstGeom prst="rect">
            <a:avLst/>
          </a:prstGeom>
          <a:noFill/>
        </p:spPr>
        <p:txBody>
          <a:bodyPr wrap="square" rtlCol="0">
            <a:spAutoFit/>
          </a:bodyPr>
          <a:lstStyle/>
          <a:p>
            <a:r>
              <a:rPr lang="en-US" sz="1400" dirty="0" smtClean="0"/>
              <a:t>Video credit Dan Meyer, </a:t>
            </a:r>
            <a:r>
              <a:rPr lang="en-US" sz="1400" dirty="0">
                <a:hlinkClick r:id="rId6" tooltip="Link to video source"/>
              </a:rPr>
              <a:t>https://</a:t>
            </a:r>
            <a:r>
              <a:rPr lang="en-US" sz="1400" dirty="0" smtClean="0">
                <a:hlinkClick r:id="rId6" tooltip="Link to video source"/>
              </a:rPr>
              <a:t>www.101qs.com/2841-nanas-paint-mixup</a:t>
            </a:r>
            <a:r>
              <a:rPr lang="en-US" sz="1400" dirty="0" smtClean="0"/>
              <a:t> </a:t>
            </a:r>
            <a:br>
              <a:rPr lang="en-US" sz="1400" dirty="0" smtClean="0"/>
            </a:br>
            <a:r>
              <a:rPr lang="en-US" sz="1400" dirty="0" smtClean="0"/>
              <a:t>Under Creative Commons license </a:t>
            </a:r>
            <a:r>
              <a:rPr lang="en-US" sz="1400" b="1" dirty="0"/>
              <a:t>CC BY-NC 3.0</a:t>
            </a:r>
            <a:r>
              <a:rPr lang="en-US" sz="1400" dirty="0"/>
              <a:t>: </a:t>
            </a:r>
            <a:r>
              <a:rPr lang="en-US" sz="1400" dirty="0">
                <a:hlinkClick r:id="rId7" tooltip="Link to video license terms"/>
              </a:rPr>
              <a:t>https://creativecommons.org/licenses/by-nc/3.0</a:t>
            </a:r>
            <a:r>
              <a:rPr lang="en-US" sz="1400" dirty="0" smtClean="0">
                <a:hlinkClick r:id="rId7" tooltip="Link to video license terms"/>
              </a:rPr>
              <a:t>/</a:t>
            </a:r>
            <a:r>
              <a:rPr lang="en-US" sz="1400" b="1" dirty="0" smtClean="0"/>
              <a:t> </a:t>
            </a:r>
            <a:r>
              <a:rPr lang="en-US" sz="1400" dirty="0" smtClean="0"/>
              <a:t>   </a:t>
            </a:r>
            <a:endParaRPr lang="en-US" sz="1400" dirty="0"/>
          </a:p>
        </p:txBody>
      </p:sp>
    </p:spTree>
    <p:extLst>
      <p:ext uri="{BB962C8B-B14F-4D97-AF65-F5344CB8AC3E}">
        <p14:creationId xmlns:p14="http://schemas.microsoft.com/office/powerpoint/2010/main" val="23417750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61413" y="1191165"/>
            <a:ext cx="5106390" cy="4524315"/>
          </a:xfrm>
          <a:prstGeom prst="rect">
            <a:avLst/>
          </a:prstGeom>
          <a:noFill/>
        </p:spPr>
        <p:txBody>
          <a:bodyPr wrap="square" rtlCol="0">
            <a:spAutoFit/>
          </a:bodyPr>
          <a:lstStyle/>
          <a:p>
            <a:pPr marL="685800" indent="-685800">
              <a:buClr>
                <a:schemeClr val="tx1"/>
              </a:buClr>
              <a:buFont typeface="Arial" panose="020B0604020202020204" pitchFamily="34" charset="0"/>
              <a:buChar char="•"/>
            </a:pPr>
            <a:r>
              <a:rPr lang="en-US" sz="3600" dirty="0" smtClean="0"/>
              <a:t>What is this problem </a:t>
            </a:r>
            <a:r>
              <a:rPr lang="en-US" sz="3600" i="1" dirty="0" smtClean="0"/>
              <a:t>really</a:t>
            </a:r>
            <a:r>
              <a:rPr lang="en-US" sz="3600" dirty="0" smtClean="0"/>
              <a:t> asking?</a:t>
            </a:r>
          </a:p>
          <a:p>
            <a:pPr marL="685800" indent="-685800">
              <a:buClr>
                <a:schemeClr val="tx1"/>
              </a:buClr>
              <a:buFont typeface="Arial" panose="020B0604020202020204" pitchFamily="34" charset="0"/>
              <a:buChar char="•"/>
            </a:pPr>
            <a:r>
              <a:rPr lang="en-US" sz="3600" b="1" dirty="0" smtClean="0">
                <a:solidFill>
                  <a:srgbClr val="000090"/>
                </a:solidFill>
              </a:rPr>
              <a:t>How</a:t>
            </a:r>
            <a:r>
              <a:rPr lang="en-US" sz="3600" dirty="0" smtClean="0"/>
              <a:t> would I figure this out?</a:t>
            </a:r>
          </a:p>
          <a:p>
            <a:pPr marL="685800" indent="-685800">
              <a:buFont typeface="Arial" panose="020B0604020202020204" pitchFamily="34" charset="0"/>
              <a:buChar char="•"/>
            </a:pPr>
            <a:r>
              <a:rPr lang="en-US" sz="3600" dirty="0" smtClean="0"/>
              <a:t>What </a:t>
            </a:r>
            <a:r>
              <a:rPr lang="en-US" sz="3600" b="1" dirty="0" smtClean="0">
                <a:solidFill>
                  <a:srgbClr val="000090"/>
                </a:solidFill>
              </a:rPr>
              <a:t>information</a:t>
            </a:r>
            <a:r>
              <a:rPr lang="en-US" sz="3600" dirty="0" smtClean="0"/>
              <a:t> do I need to know?</a:t>
            </a:r>
          </a:p>
          <a:p>
            <a:pPr marL="685800" indent="-685800">
              <a:buFont typeface="Arial" panose="020B0604020202020204" pitchFamily="34" charset="0"/>
              <a:buChar char="•"/>
            </a:pPr>
            <a:r>
              <a:rPr lang="en-US" sz="3600" dirty="0" smtClean="0"/>
              <a:t>How do I get the information I need?</a:t>
            </a:r>
            <a:endParaRPr lang="en-US" sz="3600" dirty="0"/>
          </a:p>
        </p:txBody>
      </p:sp>
      <p:pic>
        <p:nvPicPr>
          <p:cNvPr id="4" name="Picture 3" descr="Image of paint ca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14" y="1381169"/>
            <a:ext cx="4623832" cy="4045853"/>
          </a:xfrm>
          <a:prstGeom prst="rect">
            <a:avLst/>
          </a:prstGeom>
        </p:spPr>
      </p:pic>
      <p:sp>
        <p:nvSpPr>
          <p:cNvPr id="5" name="TextBox 4"/>
          <p:cNvSpPr txBox="1"/>
          <p:nvPr/>
        </p:nvSpPr>
        <p:spPr>
          <a:xfrm>
            <a:off x="622853" y="5811788"/>
            <a:ext cx="11370366" cy="523220"/>
          </a:xfrm>
          <a:prstGeom prst="rect">
            <a:avLst/>
          </a:prstGeom>
          <a:noFill/>
        </p:spPr>
        <p:txBody>
          <a:bodyPr wrap="square" rtlCol="0">
            <a:spAutoFit/>
          </a:bodyPr>
          <a:lstStyle/>
          <a:p>
            <a:r>
              <a:rPr lang="en-US" sz="1400" dirty="0" smtClean="0"/>
              <a:t>Image credit Dan Meyer, </a:t>
            </a:r>
            <a:r>
              <a:rPr lang="en-US" sz="1400" dirty="0">
                <a:hlinkClick r:id="rId4" tooltip="Link to image source"/>
              </a:rPr>
              <a:t>https://</a:t>
            </a:r>
            <a:r>
              <a:rPr lang="en-US" sz="1400" dirty="0" smtClean="0">
                <a:hlinkClick r:id="rId4" tooltip="Link to image source"/>
              </a:rPr>
              <a:t>www.101qs.com/2841-nanas-paint-mixup</a:t>
            </a:r>
            <a:r>
              <a:rPr lang="en-US" sz="1400" dirty="0" smtClean="0"/>
              <a:t> </a:t>
            </a:r>
            <a:br>
              <a:rPr lang="en-US" sz="1400" dirty="0" smtClean="0"/>
            </a:br>
            <a:r>
              <a:rPr lang="en-US" sz="1400" dirty="0" smtClean="0"/>
              <a:t>Under Creative Commons license </a:t>
            </a:r>
            <a:r>
              <a:rPr lang="en-US" sz="1400" b="1" dirty="0"/>
              <a:t>CC BY-NC 3.0</a:t>
            </a:r>
            <a:r>
              <a:rPr lang="en-US" sz="1400" dirty="0"/>
              <a:t>: </a:t>
            </a:r>
            <a:r>
              <a:rPr lang="en-US" sz="1400" dirty="0">
                <a:hlinkClick r:id="rId5" tooltip="Link to image license terms"/>
              </a:rPr>
              <a:t>https://creativecommons.org/licenses/by-nc/3.0</a:t>
            </a:r>
            <a:r>
              <a:rPr lang="en-US" sz="1400" dirty="0" smtClean="0">
                <a:hlinkClick r:id="rId5" tooltip="Link to image license terms"/>
              </a:rPr>
              <a:t>/</a:t>
            </a:r>
            <a:r>
              <a:rPr lang="en-US" sz="1400" b="1" dirty="0" smtClean="0"/>
              <a:t> </a:t>
            </a:r>
            <a:r>
              <a:rPr lang="en-US" sz="1400" dirty="0" smtClean="0"/>
              <a:t>   </a:t>
            </a:r>
            <a:endParaRPr lang="en-US" sz="1400" dirty="0"/>
          </a:p>
        </p:txBody>
      </p:sp>
    </p:spTree>
    <p:extLst>
      <p:ext uri="{BB962C8B-B14F-4D97-AF65-F5344CB8AC3E}">
        <p14:creationId xmlns:p14="http://schemas.microsoft.com/office/powerpoint/2010/main" val="38293125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508165" y="3166826"/>
            <a:ext cx="2743200" cy="523220"/>
          </a:xfrm>
          <a:prstGeom prst="rect">
            <a:avLst/>
          </a:prstGeom>
          <a:noFill/>
        </p:spPr>
        <p:txBody>
          <a:bodyPr wrap="square" rtlCol="0">
            <a:spAutoFit/>
          </a:bodyPr>
          <a:lstStyle/>
          <a:p>
            <a:r>
              <a:rPr lang="en-US" sz="2800" b="1" dirty="0" smtClean="0">
                <a:solidFill>
                  <a:srgbClr val="000090"/>
                </a:solidFill>
              </a:rPr>
              <a:t>Is it too late?</a:t>
            </a:r>
            <a:endParaRPr lang="en-US" sz="2800" b="1" dirty="0">
              <a:solidFill>
                <a:srgbClr val="000090"/>
              </a:solidFill>
            </a:endParaRPr>
          </a:p>
        </p:txBody>
      </p:sp>
      <p:graphicFrame>
        <p:nvGraphicFramePr>
          <p:cNvPr id="2" name="Object 1" descr="Image of graphic organizer for solving math problems. There is a workspace in the middle, surrounded by four quadrants: What is the problem asking? How would I figure this out? What information do I need to know? How can I get the information I don't have?"/>
          <p:cNvGraphicFramePr>
            <a:graphicFrameLocks noChangeAspect="1"/>
          </p:cNvGraphicFramePr>
          <p:nvPr>
            <p:extLst>
              <p:ext uri="{D42A27DB-BD31-4B8C-83A1-F6EECF244321}">
                <p14:modId xmlns:p14="http://schemas.microsoft.com/office/powerpoint/2010/main" val="222526290"/>
              </p:ext>
            </p:extLst>
          </p:nvPr>
        </p:nvGraphicFramePr>
        <p:xfrm>
          <a:off x="4251365" y="617933"/>
          <a:ext cx="7274243" cy="5621006"/>
        </p:xfrm>
        <a:graphic>
          <a:graphicData uri="http://schemas.openxmlformats.org/presentationml/2006/ole">
            <mc:AlternateContent xmlns:mc="http://schemas.openxmlformats.org/markup-compatibility/2006">
              <mc:Choice xmlns:v="urn:schemas-microsoft-com:vml" Requires="v">
                <p:oleObj spid="_x0000_s2108" name="Acrobat Document" r:id="rId4" imgW="7543732" imgH="5829300" progId="AcroExch.Document.7">
                  <p:embed/>
                </p:oleObj>
              </mc:Choice>
              <mc:Fallback>
                <p:oleObj name="Acrobat Document" r:id="rId4" imgW="7543732" imgH="5829300" progId="AcroExch.Document.7">
                  <p:embed/>
                  <p:pic>
                    <p:nvPicPr>
                      <p:cNvPr id="0" name=""/>
                      <p:cNvPicPr/>
                      <p:nvPr/>
                    </p:nvPicPr>
                    <p:blipFill>
                      <a:blip r:embed="rId5"/>
                      <a:stretch>
                        <a:fillRect/>
                      </a:stretch>
                    </p:blipFill>
                    <p:spPr>
                      <a:xfrm>
                        <a:off x="4251365" y="617933"/>
                        <a:ext cx="7274243" cy="5621006"/>
                      </a:xfrm>
                      <a:prstGeom prst="rect">
                        <a:avLst/>
                      </a:prstGeom>
                    </p:spPr>
                  </p:pic>
                </p:oleObj>
              </mc:Fallback>
            </mc:AlternateContent>
          </a:graphicData>
        </a:graphic>
      </p:graphicFrame>
    </p:spTree>
    <p:extLst>
      <p:ext uri="{BB962C8B-B14F-4D97-AF65-F5344CB8AC3E}">
        <p14:creationId xmlns:p14="http://schemas.microsoft.com/office/powerpoint/2010/main" val="32642822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Benefits of Presenting Problems Where </a:t>
            </a:r>
            <a:br>
              <a:rPr lang="en-US" dirty="0" smtClean="0"/>
            </a:br>
            <a:r>
              <a:rPr lang="en-US" dirty="0" smtClean="0"/>
              <a:t>Focus Is on Student Reasoning</a:t>
            </a:r>
            <a:endParaRPr lang="en-US" dirty="0"/>
          </a:p>
        </p:txBody>
      </p:sp>
      <p:sp>
        <p:nvSpPr>
          <p:cNvPr id="3" name="Content Placeholder 2"/>
          <p:cNvSpPr>
            <a:spLocks noGrp="1"/>
          </p:cNvSpPr>
          <p:nvPr>
            <p:ph idx="1"/>
          </p:nvPr>
        </p:nvSpPr>
        <p:spPr>
          <a:xfrm>
            <a:off x="1295401" y="2556932"/>
            <a:ext cx="6791695" cy="3318936"/>
          </a:xfrm>
        </p:spPr>
        <p:txBody>
          <a:bodyPr>
            <a:normAutofit fontScale="92500" lnSpcReduction="20000"/>
          </a:bodyPr>
          <a:lstStyle/>
          <a:p>
            <a:r>
              <a:rPr lang="en-US" sz="3200" dirty="0" smtClean="0"/>
              <a:t>Generates mathematical discussion</a:t>
            </a:r>
          </a:p>
          <a:p>
            <a:r>
              <a:rPr lang="en-US" sz="3200" dirty="0" smtClean="0"/>
              <a:t>Opportunity to employ different methods</a:t>
            </a:r>
          </a:p>
          <a:p>
            <a:r>
              <a:rPr lang="en-US" sz="3200" dirty="0" smtClean="0"/>
              <a:t>Students determine </a:t>
            </a:r>
            <a:r>
              <a:rPr lang="en-US" sz="3200" i="1" dirty="0" smtClean="0"/>
              <a:t>what is needed</a:t>
            </a:r>
            <a:r>
              <a:rPr lang="en-US" sz="3200" dirty="0" smtClean="0"/>
              <a:t> (pieces of information), and </a:t>
            </a:r>
            <a:r>
              <a:rPr lang="en-US" sz="3200" i="1" dirty="0" smtClean="0"/>
              <a:t>how</a:t>
            </a:r>
            <a:r>
              <a:rPr lang="en-US" sz="3200" dirty="0" smtClean="0"/>
              <a:t> (steps and mathematical operations)</a:t>
            </a:r>
          </a:p>
          <a:p>
            <a:r>
              <a:rPr lang="en-US" sz="3200" dirty="0" smtClean="0"/>
              <a:t>Teacher guides but does not explicitly show</a:t>
            </a:r>
            <a:endParaRPr lang="en-US" sz="3200" dirty="0"/>
          </a:p>
        </p:txBody>
      </p:sp>
      <p:pic>
        <p:nvPicPr>
          <p:cNvPr id="4" name="Picture 3" descr="Image of paint can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1064" y="2556932"/>
            <a:ext cx="3144387" cy="2751338"/>
          </a:xfrm>
          <a:prstGeom prst="rect">
            <a:avLst/>
          </a:prstGeom>
        </p:spPr>
      </p:pic>
      <p:sp>
        <p:nvSpPr>
          <p:cNvPr id="5" name="TextBox 4"/>
          <p:cNvSpPr txBox="1"/>
          <p:nvPr/>
        </p:nvSpPr>
        <p:spPr>
          <a:xfrm>
            <a:off x="622853" y="5811788"/>
            <a:ext cx="11370366" cy="523220"/>
          </a:xfrm>
          <a:prstGeom prst="rect">
            <a:avLst/>
          </a:prstGeom>
          <a:noFill/>
        </p:spPr>
        <p:txBody>
          <a:bodyPr wrap="square" rtlCol="0">
            <a:spAutoFit/>
          </a:bodyPr>
          <a:lstStyle/>
          <a:p>
            <a:r>
              <a:rPr lang="en-US" sz="1400" dirty="0"/>
              <a:t>Image credit Dan Meyer, </a:t>
            </a:r>
            <a:r>
              <a:rPr lang="en-US" sz="1400" dirty="0">
                <a:hlinkClick r:id="rId3" tooltip="Link to image source"/>
              </a:rPr>
              <a:t>https://www.101qs.com/2841-nanas-paint-mixup</a:t>
            </a:r>
            <a:r>
              <a:rPr lang="en-US" sz="1400" dirty="0"/>
              <a:t> </a:t>
            </a:r>
            <a:br>
              <a:rPr lang="en-US" sz="1400" dirty="0"/>
            </a:br>
            <a:r>
              <a:rPr lang="en-US" sz="1400" dirty="0"/>
              <a:t>Under Creative Commons license </a:t>
            </a:r>
            <a:r>
              <a:rPr lang="en-US" sz="1400" b="1" dirty="0"/>
              <a:t>CC BY-NC 3.0</a:t>
            </a:r>
            <a:r>
              <a:rPr lang="en-US" sz="1400" dirty="0"/>
              <a:t>: </a:t>
            </a:r>
            <a:r>
              <a:rPr lang="en-US" sz="1400" dirty="0">
                <a:hlinkClick r:id="rId4" tooltip="Link to image license terms"/>
              </a:rPr>
              <a:t>https://creativecommons.org/licenses/by-nc/3.0/</a:t>
            </a:r>
            <a:r>
              <a:rPr lang="en-US" sz="1400" b="1" dirty="0"/>
              <a:t> </a:t>
            </a:r>
            <a:r>
              <a:rPr lang="en-US" sz="1400" dirty="0"/>
              <a:t>   </a:t>
            </a:r>
          </a:p>
        </p:txBody>
      </p:sp>
    </p:spTree>
    <p:extLst>
      <p:ext uri="{BB962C8B-B14F-4D97-AF65-F5344CB8AC3E}">
        <p14:creationId xmlns:p14="http://schemas.microsoft.com/office/powerpoint/2010/main" val="89331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age of a math problem reading &quot;When Amy was asked to count the number of tricycles and bicycles in her mother's bicycle shop, she got bored. Rather than just counting the vehicles, she decided to count the number of pedals and the number of wheels. She counted 132 wheels and 112 pedals. How many bicycles and how many tricycles did her mother have in her shop?&quot;"/>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67796" y="1409111"/>
            <a:ext cx="10456409" cy="4039778"/>
          </a:xfrm>
        </p:spPr>
      </p:pic>
    </p:spTree>
    <p:extLst>
      <p:ext uri="{BB962C8B-B14F-4D97-AF65-F5344CB8AC3E}">
        <p14:creationId xmlns:p14="http://schemas.microsoft.com/office/powerpoint/2010/main" val="17926133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Image of bicycle word problem from previous slid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917" y="649091"/>
            <a:ext cx="5497378" cy="2123883"/>
          </a:xfrm>
          <a:prstGeom prst="rect">
            <a:avLst/>
          </a:prstGeom>
          <a:ln w="19050">
            <a:solidFill>
              <a:schemeClr val="tx1"/>
            </a:solidFill>
          </a:ln>
        </p:spPr>
      </p:pic>
      <p:sp>
        <p:nvSpPr>
          <p:cNvPr id="3" name="TextBox 2"/>
          <p:cNvSpPr txBox="1"/>
          <p:nvPr/>
        </p:nvSpPr>
        <p:spPr>
          <a:xfrm>
            <a:off x="6344830" y="661557"/>
            <a:ext cx="5109412" cy="1569660"/>
          </a:xfrm>
          <a:prstGeom prst="rect">
            <a:avLst/>
          </a:prstGeom>
          <a:noFill/>
        </p:spPr>
        <p:txBody>
          <a:bodyPr wrap="square" rtlCol="0">
            <a:spAutoFit/>
          </a:bodyPr>
          <a:lstStyle/>
          <a:p>
            <a:r>
              <a:rPr lang="en-US" sz="4800" dirty="0" smtClean="0"/>
              <a:t>You want students to be able to</a:t>
            </a:r>
            <a:endParaRPr lang="en-US" sz="4800" dirty="0"/>
          </a:p>
        </p:txBody>
      </p:sp>
      <p:sp>
        <p:nvSpPr>
          <p:cNvPr id="5" name="TextBox 4"/>
          <p:cNvSpPr txBox="1"/>
          <p:nvPr/>
        </p:nvSpPr>
        <p:spPr>
          <a:xfrm>
            <a:off x="1567382" y="2772974"/>
            <a:ext cx="3219237" cy="954107"/>
          </a:xfrm>
          <a:prstGeom prst="rect">
            <a:avLst/>
          </a:prstGeom>
          <a:noFill/>
        </p:spPr>
        <p:txBody>
          <a:bodyPr wrap="square" rtlCol="0">
            <a:spAutoFit/>
          </a:bodyPr>
          <a:lstStyle/>
          <a:p>
            <a:r>
              <a:rPr lang="en-US" sz="2800" dirty="0" smtClean="0">
                <a:solidFill>
                  <a:srgbClr val="C00000"/>
                </a:solidFill>
              </a:rPr>
              <a:t>Articulate what they are being asked to do.</a:t>
            </a:r>
            <a:endParaRPr lang="en-US" sz="2800" dirty="0">
              <a:solidFill>
                <a:srgbClr val="C00000"/>
              </a:solidFill>
            </a:endParaRPr>
          </a:p>
        </p:txBody>
      </p:sp>
      <p:pic>
        <p:nvPicPr>
          <p:cNvPr id="4" name="Picture 3" descr="Handwriting that reads &quot;Find out how many bicycles and tricycles are there&quo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707" y="3698489"/>
            <a:ext cx="4752589" cy="2453614"/>
          </a:xfrm>
          <a:prstGeom prst="rect">
            <a:avLst/>
          </a:prstGeom>
        </p:spPr>
      </p:pic>
      <p:sp>
        <p:nvSpPr>
          <p:cNvPr id="8" name="TextBox 7"/>
          <p:cNvSpPr txBox="1"/>
          <p:nvPr/>
        </p:nvSpPr>
        <p:spPr>
          <a:xfrm>
            <a:off x="6627564" y="2307787"/>
            <a:ext cx="3898832" cy="523220"/>
          </a:xfrm>
          <a:prstGeom prst="rect">
            <a:avLst/>
          </a:prstGeom>
          <a:noFill/>
        </p:spPr>
        <p:txBody>
          <a:bodyPr wrap="square" rtlCol="0">
            <a:spAutoFit/>
          </a:bodyPr>
          <a:lstStyle/>
          <a:p>
            <a:pPr algn="ctr"/>
            <a:r>
              <a:rPr lang="en-US" sz="2800" dirty="0" smtClean="0">
                <a:solidFill>
                  <a:srgbClr val="C00000"/>
                </a:solidFill>
              </a:rPr>
              <a:t>Apply their own methods</a:t>
            </a:r>
            <a:endParaRPr lang="en-US" sz="2800" dirty="0">
              <a:solidFill>
                <a:srgbClr val="C00000"/>
              </a:solidFill>
            </a:endParaRPr>
          </a:p>
        </p:txBody>
      </p:sp>
      <p:pic>
        <p:nvPicPr>
          <p:cNvPr id="7" name="Picture 6" descr="Image of handwritten columns calculated how many wheels there would be for each number of tricycles, from 1 to 4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1420" y="2833206"/>
            <a:ext cx="5691120" cy="3257007"/>
          </a:xfrm>
          <a:prstGeom prst="rect">
            <a:avLst/>
          </a:prstGeom>
        </p:spPr>
      </p:pic>
    </p:spTree>
    <p:extLst>
      <p:ext uri="{BB962C8B-B14F-4D97-AF65-F5344CB8AC3E}">
        <p14:creationId xmlns:p14="http://schemas.microsoft.com/office/powerpoint/2010/main" val="4284805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Image of bicycle word proble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917" y="649091"/>
            <a:ext cx="5497378" cy="2123883"/>
          </a:xfrm>
          <a:prstGeom prst="rect">
            <a:avLst/>
          </a:prstGeom>
          <a:ln w="19050">
            <a:solidFill>
              <a:schemeClr val="tx1"/>
            </a:solidFill>
          </a:ln>
        </p:spPr>
      </p:pic>
      <p:sp>
        <p:nvSpPr>
          <p:cNvPr id="14" name="TextBox 13"/>
          <p:cNvSpPr txBox="1"/>
          <p:nvPr/>
        </p:nvSpPr>
        <p:spPr>
          <a:xfrm>
            <a:off x="927913" y="3527458"/>
            <a:ext cx="2486693" cy="1815882"/>
          </a:xfrm>
          <a:prstGeom prst="rect">
            <a:avLst/>
          </a:prstGeom>
          <a:noFill/>
        </p:spPr>
        <p:txBody>
          <a:bodyPr wrap="square" rtlCol="0">
            <a:spAutoFit/>
          </a:bodyPr>
          <a:lstStyle/>
          <a:p>
            <a:r>
              <a:rPr lang="en-US" sz="2800" b="1" dirty="0" smtClean="0">
                <a:solidFill>
                  <a:srgbClr val="C00000"/>
                </a:solidFill>
              </a:rPr>
              <a:t>Develop</a:t>
            </a:r>
            <a:r>
              <a:rPr lang="en-US" sz="2800" dirty="0" smtClean="0">
                <a:solidFill>
                  <a:srgbClr val="C00000"/>
                </a:solidFill>
              </a:rPr>
              <a:t> their reasoning and process (even if it’s incorrect!)</a:t>
            </a:r>
            <a:endParaRPr lang="en-US" sz="2800" dirty="0">
              <a:solidFill>
                <a:srgbClr val="C00000"/>
              </a:solidFill>
            </a:endParaRPr>
          </a:p>
        </p:txBody>
      </p:sp>
      <p:pic>
        <p:nvPicPr>
          <p:cNvPr id="6" name="Picture 5" descr="Handwriting that reads &quot;I divided 132 by 5 in order to figure at leas how many of each vehicle there is (2 wheels plus 3 wheels). Then I assumed that there are an equal amount of vehicles and evened them out.&quo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1771" y="641431"/>
            <a:ext cx="7754784" cy="5456393"/>
          </a:xfrm>
          <a:prstGeom prst="rect">
            <a:avLst/>
          </a:prstGeom>
        </p:spPr>
      </p:pic>
    </p:spTree>
    <p:extLst>
      <p:ext uri="{BB962C8B-B14F-4D97-AF65-F5344CB8AC3E}">
        <p14:creationId xmlns:p14="http://schemas.microsoft.com/office/powerpoint/2010/main" val="20082281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Takeaways</a:t>
            </a:r>
            <a:endParaRPr lang="en-US" dirty="0"/>
          </a:p>
        </p:txBody>
      </p:sp>
      <p:sp>
        <p:nvSpPr>
          <p:cNvPr id="3" name="Content Placeholder 2"/>
          <p:cNvSpPr>
            <a:spLocks noGrp="1"/>
          </p:cNvSpPr>
          <p:nvPr>
            <p:ph idx="1"/>
          </p:nvPr>
        </p:nvSpPr>
        <p:spPr/>
        <p:txBody>
          <a:bodyPr>
            <a:normAutofit/>
          </a:bodyPr>
          <a:lstStyle/>
          <a:p>
            <a:pPr marL="457200" indent="-457200">
              <a:buFont typeface="+mj-lt"/>
              <a:buAutoNum type="arabicPeriod"/>
            </a:pPr>
            <a:r>
              <a:rPr lang="en-US" sz="2800" dirty="0" smtClean="0"/>
              <a:t>Present a </a:t>
            </a:r>
            <a:r>
              <a:rPr lang="en-US" sz="2800" dirty="0" smtClean="0">
                <a:solidFill>
                  <a:srgbClr val="000090"/>
                </a:solidFill>
              </a:rPr>
              <a:t>compelling question</a:t>
            </a:r>
            <a:r>
              <a:rPr lang="en-US" sz="2800" dirty="0" smtClean="0"/>
              <a:t>.</a:t>
            </a:r>
          </a:p>
          <a:p>
            <a:pPr marL="457200" indent="-457200">
              <a:buFont typeface="+mj-lt"/>
              <a:buAutoNum type="arabicPeriod"/>
            </a:pPr>
            <a:r>
              <a:rPr lang="en-US" sz="2800" dirty="0" smtClean="0">
                <a:solidFill>
                  <a:srgbClr val="000090"/>
                </a:solidFill>
              </a:rPr>
              <a:t>​</a:t>
            </a:r>
            <a:r>
              <a:rPr lang="en-US" sz="2800" i="1" dirty="0" smtClean="0">
                <a:solidFill>
                  <a:srgbClr val="000090"/>
                </a:solidFill>
              </a:rPr>
              <a:t>Guide</a:t>
            </a:r>
            <a:r>
              <a:rPr lang="en-US" sz="2800" dirty="0" smtClean="0"/>
              <a:t> students (vs. explicitly </a:t>
            </a:r>
            <a:r>
              <a:rPr lang="en-US" sz="2800" i="1" dirty="0" smtClean="0"/>
              <a:t>show</a:t>
            </a:r>
            <a:r>
              <a:rPr lang="en-US" sz="2800" dirty="0" smtClean="0"/>
              <a:t>).</a:t>
            </a:r>
          </a:p>
          <a:p>
            <a:pPr marL="457200" indent="-457200">
              <a:buFont typeface="+mj-lt"/>
              <a:buAutoNum type="arabicPeriod"/>
            </a:pPr>
            <a:r>
              <a:rPr lang="en-US" sz="2800" dirty="0" smtClean="0"/>
              <a:t>Encourage and facilitate </a:t>
            </a:r>
            <a:r>
              <a:rPr lang="en-US" sz="2800" dirty="0" smtClean="0">
                <a:solidFill>
                  <a:srgbClr val="000090"/>
                </a:solidFill>
              </a:rPr>
              <a:t>discourse</a:t>
            </a:r>
            <a:r>
              <a:rPr lang="en-US" sz="2800" dirty="0" smtClean="0"/>
              <a:t>.</a:t>
            </a:r>
          </a:p>
          <a:p>
            <a:pPr lvl="1">
              <a:buFont typeface="Arial" panose="020B0604020202020204" pitchFamily="34" charset="0"/>
              <a:buChar char="•"/>
            </a:pPr>
            <a:r>
              <a:rPr lang="en-US" sz="2400" i="1" dirty="0" smtClean="0"/>
              <a:t>Students</a:t>
            </a:r>
            <a:r>
              <a:rPr lang="en-US" sz="2400" dirty="0" smtClean="0"/>
              <a:t> develop process</a:t>
            </a:r>
          </a:p>
          <a:p>
            <a:pPr lvl="1">
              <a:buFont typeface="Arial" panose="020B0604020202020204" pitchFamily="34" charset="0"/>
              <a:buChar char="•"/>
            </a:pPr>
            <a:r>
              <a:rPr lang="en-US" sz="2400" i="1" dirty="0" smtClean="0"/>
              <a:t>Students</a:t>
            </a:r>
            <a:r>
              <a:rPr lang="en-US" sz="2400" dirty="0" smtClean="0"/>
              <a:t> identify key information</a:t>
            </a:r>
          </a:p>
          <a:p>
            <a:pPr marL="457200" indent="-457200">
              <a:buFont typeface="+mj-lt"/>
              <a:buAutoNum type="arabicPeriod"/>
            </a:pPr>
            <a:r>
              <a:rPr lang="en-US" sz="2800" dirty="0" smtClean="0"/>
              <a:t>Validate </a:t>
            </a:r>
            <a:r>
              <a:rPr lang="en-US" sz="2800" dirty="0" smtClean="0">
                <a:solidFill>
                  <a:srgbClr val="000090"/>
                </a:solidFill>
              </a:rPr>
              <a:t>multiple methods </a:t>
            </a:r>
            <a:r>
              <a:rPr lang="en-US" sz="2800" dirty="0" smtClean="0"/>
              <a:t>and strategies.</a:t>
            </a:r>
            <a:endParaRPr lang="en-US" sz="2800" dirty="0"/>
          </a:p>
        </p:txBody>
      </p:sp>
    </p:spTree>
    <p:extLst>
      <p:ext uri="{BB962C8B-B14F-4D97-AF65-F5344CB8AC3E}">
        <p14:creationId xmlns:p14="http://schemas.microsoft.com/office/powerpoint/2010/main" val="2749400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Additional Resources</a:t>
            </a:r>
            <a:endParaRPr lang="en-US" dirty="0"/>
          </a:p>
        </p:txBody>
      </p:sp>
      <p:sp>
        <p:nvSpPr>
          <p:cNvPr id="3" name="Content Placeholder 2"/>
          <p:cNvSpPr>
            <a:spLocks noGrp="1"/>
          </p:cNvSpPr>
          <p:nvPr>
            <p:ph idx="1"/>
          </p:nvPr>
        </p:nvSpPr>
        <p:spPr/>
        <p:txBody>
          <a:bodyPr>
            <a:normAutofit/>
          </a:bodyPr>
          <a:lstStyle/>
          <a:p>
            <a:r>
              <a:rPr lang="en-US" sz="3600" dirty="0" smtClean="0">
                <a:solidFill>
                  <a:srgbClr val="000090"/>
                </a:solidFill>
              </a:rPr>
              <a:t>blog.mrmeyer.com</a:t>
            </a:r>
          </a:p>
          <a:p>
            <a:pPr lvl="1"/>
            <a:r>
              <a:rPr lang="en-US" sz="3200" dirty="0" smtClean="0"/>
              <a:t>3 Act Math</a:t>
            </a:r>
          </a:p>
          <a:p>
            <a:pPr lvl="1"/>
            <a:endParaRPr lang="en-US" sz="3200" dirty="0"/>
          </a:p>
          <a:p>
            <a:r>
              <a:rPr lang="en-US" sz="3600" dirty="0" smtClean="0">
                <a:solidFill>
                  <a:srgbClr val="000090"/>
                </a:solidFill>
              </a:rPr>
              <a:t>www.mathalicious.com</a:t>
            </a:r>
          </a:p>
        </p:txBody>
      </p:sp>
    </p:spTree>
    <p:extLst>
      <p:ext uri="{BB962C8B-B14F-4D97-AF65-F5344CB8AC3E}">
        <p14:creationId xmlns:p14="http://schemas.microsoft.com/office/powerpoint/2010/main" val="425818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Calibri" panose="020F0502020204030204" pitchFamily="34" charset="0"/>
                <a:cs typeface="Times New Roman" panose="02020603050405020304" pitchFamily="18" charset="0"/>
              </a:rPr>
              <a:t>Motivation Components – BRACE</a:t>
            </a:r>
            <a:endParaRPr lang="en-US" dirty="0"/>
          </a:p>
        </p:txBody>
      </p:sp>
      <p:graphicFrame>
        <p:nvGraphicFramePr>
          <p:cNvPr id="4" name="Content Placeholder 3" descr="Five colored circles, each listing one of the five motivation components in the BRACE acronym"/>
          <p:cNvGraphicFramePr>
            <a:graphicFrameLocks/>
          </p:cNvGraphicFramePr>
          <p:nvPr>
            <p:extLst/>
          </p:nvPr>
        </p:nvGraphicFramePr>
        <p:xfrm>
          <a:off x="261257" y="1701800"/>
          <a:ext cx="11651343" cy="4475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150351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Obstacles with Application Problems</a:t>
            </a:r>
            <a:endParaRPr lang="en-US" dirty="0"/>
          </a:p>
        </p:txBody>
      </p:sp>
      <p:sp>
        <p:nvSpPr>
          <p:cNvPr id="3" name="Content Placeholder 2"/>
          <p:cNvSpPr>
            <a:spLocks noGrp="1"/>
          </p:cNvSpPr>
          <p:nvPr>
            <p:ph idx="1"/>
          </p:nvPr>
        </p:nvSpPr>
        <p:spPr>
          <a:xfrm>
            <a:off x="1295401" y="2556932"/>
            <a:ext cx="9601196" cy="3594486"/>
          </a:xfrm>
        </p:spPr>
        <p:txBody>
          <a:bodyPr>
            <a:normAutofit lnSpcReduction="10000"/>
          </a:bodyPr>
          <a:lstStyle/>
          <a:p>
            <a:pPr marL="457200" indent="-457200">
              <a:buFont typeface="+mj-lt"/>
              <a:buAutoNum type="arabicPeriod"/>
            </a:pPr>
            <a:r>
              <a:rPr lang="en-US" sz="2800" dirty="0" smtClean="0"/>
              <a:t>Lack of initiative.</a:t>
            </a:r>
          </a:p>
          <a:p>
            <a:pPr marL="457200" indent="-457200">
              <a:buFont typeface="+mj-lt"/>
              <a:buAutoNum type="arabicPeriod"/>
            </a:pPr>
            <a:r>
              <a:rPr lang="en-US" sz="2800" dirty="0" smtClean="0"/>
              <a:t>Lack of perseverance.</a:t>
            </a:r>
          </a:p>
          <a:p>
            <a:pPr marL="457200" indent="-457200">
              <a:buFont typeface="+mj-lt"/>
              <a:buAutoNum type="arabicPeriod"/>
            </a:pPr>
            <a:r>
              <a:rPr lang="en-US" sz="2800" dirty="0" smtClean="0"/>
              <a:t>Lack of retention.</a:t>
            </a:r>
          </a:p>
          <a:p>
            <a:pPr marL="457200" indent="-457200">
              <a:buFont typeface="+mj-lt"/>
              <a:buAutoNum type="arabicPeriod"/>
            </a:pPr>
            <a:r>
              <a:rPr lang="en-US" sz="2800" dirty="0" smtClean="0"/>
              <a:t>Aversion to word problems.</a:t>
            </a:r>
          </a:p>
          <a:p>
            <a:pPr marL="457200" indent="-457200">
              <a:buFont typeface="+mj-lt"/>
              <a:buAutoNum type="arabicPeriod"/>
            </a:pPr>
            <a:r>
              <a:rPr lang="en-US" sz="2800" dirty="0" smtClean="0"/>
              <a:t>Eagerness for formula.</a:t>
            </a:r>
          </a:p>
          <a:p>
            <a:pPr marL="0" indent="0">
              <a:buNone/>
            </a:pPr>
            <a:endParaRPr lang="en-US" dirty="0"/>
          </a:p>
          <a:p>
            <a:pPr marL="0" indent="0">
              <a:buNone/>
            </a:pPr>
            <a:r>
              <a:rPr lang="en-US" sz="1400" dirty="0"/>
              <a:t>From</a:t>
            </a:r>
            <a:r>
              <a:rPr lang="en-US" sz="1400" i="1" dirty="0"/>
              <a:t> Math Class Needs a Makeover</a:t>
            </a:r>
            <a:r>
              <a:rPr lang="en-US" sz="1400" dirty="0"/>
              <a:t>, TED Talk by Dan Meyer, 2010</a:t>
            </a:r>
          </a:p>
          <a:p>
            <a:pPr marL="0" indent="0">
              <a:buNone/>
            </a:pPr>
            <a:endParaRPr lang="en-US" dirty="0"/>
          </a:p>
        </p:txBody>
      </p:sp>
    </p:spTree>
    <p:extLst>
      <p:ext uri="{BB962C8B-B14F-4D97-AF65-F5344CB8AC3E}">
        <p14:creationId xmlns:p14="http://schemas.microsoft.com/office/powerpoint/2010/main" val="43580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04875" y="2390579"/>
            <a:ext cx="4660490" cy="1569660"/>
          </a:xfrm>
          <a:prstGeom prst="rect">
            <a:avLst/>
          </a:prstGeom>
          <a:noFill/>
        </p:spPr>
        <p:txBody>
          <a:bodyPr wrap="square" rtlCol="0">
            <a:spAutoFit/>
          </a:bodyPr>
          <a:lstStyle/>
          <a:p>
            <a:r>
              <a:rPr lang="en-US" sz="4800" dirty="0" smtClean="0"/>
              <a:t>Which one would you choose?</a:t>
            </a:r>
            <a:endParaRPr lang="en-US" sz="4800" dirty="0"/>
          </a:p>
        </p:txBody>
      </p:sp>
      <p:pic>
        <p:nvPicPr>
          <p:cNvPr id="2" name="Picture 1" descr="Image of two glasses with liquid, with liquid filled to a higher point on a narrower glass and filled to a lower point on a wider glas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782" y="1175393"/>
            <a:ext cx="4626222" cy="4461368"/>
          </a:xfrm>
          <a:prstGeom prst="rect">
            <a:avLst/>
          </a:prstGeom>
        </p:spPr>
      </p:pic>
      <p:sp>
        <p:nvSpPr>
          <p:cNvPr id="4" name="TextBox 3"/>
          <p:cNvSpPr txBox="1"/>
          <p:nvPr/>
        </p:nvSpPr>
        <p:spPr>
          <a:xfrm>
            <a:off x="622853" y="5725724"/>
            <a:ext cx="11370366" cy="523220"/>
          </a:xfrm>
          <a:prstGeom prst="rect">
            <a:avLst/>
          </a:prstGeom>
          <a:noFill/>
        </p:spPr>
        <p:txBody>
          <a:bodyPr wrap="square" rtlCol="0">
            <a:spAutoFit/>
          </a:bodyPr>
          <a:lstStyle/>
          <a:p>
            <a:r>
              <a:rPr lang="en-US" sz="1400" dirty="0" smtClean="0"/>
              <a:t>Image credit Dan Meyer, </a:t>
            </a:r>
            <a:r>
              <a:rPr lang="en-US" sz="1400" dirty="0">
                <a:hlinkClick r:id="rId4" tooltip="Link to source of image"/>
              </a:rPr>
              <a:t>http://threeacts.mrmeyer.com/youpourichoose</a:t>
            </a:r>
            <a:r>
              <a:rPr lang="en-US" sz="1400" dirty="0" smtClean="0">
                <a:hlinkClick r:id="rId4" tooltip="Link to source of image"/>
              </a:rPr>
              <a:t>/</a:t>
            </a:r>
            <a:r>
              <a:rPr lang="en-US" sz="1400" dirty="0" smtClean="0"/>
              <a:t/>
            </a:r>
            <a:br>
              <a:rPr lang="en-US" sz="1400" dirty="0" smtClean="0"/>
            </a:br>
            <a:r>
              <a:rPr lang="en-US" sz="1400" dirty="0" smtClean="0"/>
              <a:t>Under Creative Commons license </a:t>
            </a:r>
            <a:r>
              <a:rPr lang="en-US" sz="1400" b="1" dirty="0"/>
              <a:t>CC BY-NC 3.0</a:t>
            </a:r>
            <a:r>
              <a:rPr lang="en-US" sz="1400" dirty="0"/>
              <a:t>: </a:t>
            </a:r>
            <a:r>
              <a:rPr lang="en-US" sz="1400" dirty="0">
                <a:hlinkClick r:id="rId5" tooltip="Link of terms of image license"/>
              </a:rPr>
              <a:t>https://creativecommons.org/licenses/by-nc/3.0</a:t>
            </a:r>
            <a:r>
              <a:rPr lang="en-US" sz="1400" dirty="0" smtClean="0">
                <a:hlinkClick r:id="rId5" tooltip="Link of terms of image license"/>
              </a:rPr>
              <a:t>/</a:t>
            </a:r>
            <a:r>
              <a:rPr lang="en-US" sz="1400" b="1" dirty="0" smtClean="0"/>
              <a:t> </a:t>
            </a:r>
            <a:r>
              <a:rPr lang="en-US" sz="1400" dirty="0" smtClean="0"/>
              <a:t>   </a:t>
            </a:r>
            <a:endParaRPr lang="en-US" sz="1400" dirty="0"/>
          </a:p>
        </p:txBody>
      </p:sp>
    </p:spTree>
    <p:extLst>
      <p:ext uri="{BB962C8B-B14F-4D97-AF65-F5344CB8AC3E}">
        <p14:creationId xmlns:p14="http://schemas.microsoft.com/office/powerpoint/2010/main" val="401677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Present students with an image or video</a:t>
            </a:r>
            <a:endParaRPr lang="en-US" sz="3200" dirty="0"/>
          </a:p>
        </p:txBody>
      </p:sp>
      <p:sp>
        <p:nvSpPr>
          <p:cNvPr id="4" name="Text Placeholder 3"/>
          <p:cNvSpPr>
            <a:spLocks noGrp="1"/>
          </p:cNvSpPr>
          <p:nvPr>
            <p:ph type="body" sz="half" idx="2"/>
          </p:nvPr>
        </p:nvSpPr>
        <p:spPr/>
        <p:txBody>
          <a:bodyPr>
            <a:normAutofit/>
          </a:bodyPr>
          <a:lstStyle/>
          <a:p>
            <a:r>
              <a:rPr lang="en-US" sz="3200" dirty="0" smtClean="0"/>
              <a:t>that </a:t>
            </a:r>
            <a:r>
              <a:rPr lang="en-US" sz="3200" i="1" dirty="0" smtClean="0"/>
              <a:t>leads</a:t>
            </a:r>
            <a:r>
              <a:rPr lang="en-US" sz="3200" dirty="0" smtClean="0"/>
              <a:t> to a compelling question</a:t>
            </a:r>
            <a:endParaRPr lang="en-US" sz="3200" dirty="0"/>
          </a:p>
        </p:txBody>
      </p:sp>
      <p:pic>
        <p:nvPicPr>
          <p:cNvPr id="5" name="95F5ED19" descr="Video tracing the beginning of an arc of a basketball thrown toward a hoo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012265" y="1617281"/>
            <a:ext cx="6340725" cy="3566658"/>
          </a:xfrm>
        </p:spPr>
      </p:pic>
      <p:sp>
        <p:nvSpPr>
          <p:cNvPr id="6" name="TextBox 5"/>
          <p:cNvSpPr txBox="1"/>
          <p:nvPr/>
        </p:nvSpPr>
        <p:spPr>
          <a:xfrm>
            <a:off x="622853" y="5811788"/>
            <a:ext cx="11370366" cy="523220"/>
          </a:xfrm>
          <a:prstGeom prst="rect">
            <a:avLst/>
          </a:prstGeom>
          <a:noFill/>
        </p:spPr>
        <p:txBody>
          <a:bodyPr wrap="square" rtlCol="0">
            <a:spAutoFit/>
          </a:bodyPr>
          <a:lstStyle/>
          <a:p>
            <a:r>
              <a:rPr lang="en-US" sz="1400" dirty="0" smtClean="0"/>
              <a:t>Video credit Dan Meyer, </a:t>
            </a:r>
            <a:r>
              <a:rPr lang="en-US" sz="1400" dirty="0">
                <a:hlinkClick r:id="rId6" tooltip="Link to video source"/>
              </a:rPr>
              <a:t>https://blog.mrmeyer.com/2010/wcydwt-will-it-hit-the-hoop</a:t>
            </a:r>
            <a:r>
              <a:rPr lang="en-US" sz="1400" dirty="0" smtClean="0">
                <a:hlinkClick r:id="rId6" tooltip="Link to video source"/>
              </a:rPr>
              <a:t>/</a:t>
            </a:r>
            <a:endParaRPr lang="en-US" sz="1400" dirty="0" smtClean="0"/>
          </a:p>
          <a:p>
            <a:r>
              <a:rPr lang="en-US" sz="1400" dirty="0" smtClean="0"/>
              <a:t>Under Creative Commons license </a:t>
            </a:r>
            <a:r>
              <a:rPr lang="en-US" sz="1400" b="1" dirty="0"/>
              <a:t>CC BY-NC 3.0</a:t>
            </a:r>
            <a:r>
              <a:rPr lang="en-US" sz="1400" dirty="0"/>
              <a:t>: </a:t>
            </a:r>
            <a:r>
              <a:rPr lang="en-US" sz="1400" dirty="0">
                <a:hlinkClick r:id="rId7" tooltip="Link to video license terms"/>
              </a:rPr>
              <a:t>https://creativecommons.org/licenses/by-nc/3.0</a:t>
            </a:r>
            <a:r>
              <a:rPr lang="en-US" sz="1400" dirty="0" smtClean="0">
                <a:hlinkClick r:id="rId7" tooltip="Link to video license terms"/>
              </a:rPr>
              <a:t>/</a:t>
            </a:r>
            <a:r>
              <a:rPr lang="en-US" sz="1400" b="1" dirty="0" smtClean="0"/>
              <a:t> </a:t>
            </a:r>
            <a:r>
              <a:rPr lang="en-US" sz="1400" dirty="0" smtClean="0"/>
              <a:t>   </a:t>
            </a:r>
            <a:endParaRPr lang="en-US" sz="1400" dirty="0"/>
          </a:p>
        </p:txBody>
      </p:sp>
    </p:spTree>
    <p:extLst>
      <p:ext uri="{BB962C8B-B14F-4D97-AF65-F5344CB8AC3E}">
        <p14:creationId xmlns:p14="http://schemas.microsoft.com/office/powerpoint/2010/main" val="212430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04875" y="2390579"/>
            <a:ext cx="4660490" cy="1569660"/>
          </a:xfrm>
          <a:prstGeom prst="rect">
            <a:avLst/>
          </a:prstGeom>
          <a:noFill/>
        </p:spPr>
        <p:txBody>
          <a:bodyPr wrap="square" rtlCol="0">
            <a:spAutoFit/>
          </a:bodyPr>
          <a:lstStyle/>
          <a:p>
            <a:r>
              <a:rPr lang="en-US" sz="4800" dirty="0" smtClean="0"/>
              <a:t>Which one would you choose?</a:t>
            </a:r>
            <a:endParaRPr lang="en-US" sz="4800" dirty="0"/>
          </a:p>
        </p:txBody>
      </p:sp>
      <p:pic>
        <p:nvPicPr>
          <p:cNvPr id="2" name="Picture 1" descr="Image of two glasses with liquid, with liquid filled to a higher point on a narrower glass and filled to a lower point on a wider glas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782" y="1175393"/>
            <a:ext cx="4626222" cy="4461368"/>
          </a:xfrm>
          <a:prstGeom prst="rect">
            <a:avLst/>
          </a:prstGeom>
        </p:spPr>
      </p:pic>
      <p:sp>
        <p:nvSpPr>
          <p:cNvPr id="4" name="TextBox 3"/>
          <p:cNvSpPr txBox="1"/>
          <p:nvPr/>
        </p:nvSpPr>
        <p:spPr>
          <a:xfrm>
            <a:off x="622853" y="5725724"/>
            <a:ext cx="11370366" cy="523220"/>
          </a:xfrm>
          <a:prstGeom prst="rect">
            <a:avLst/>
          </a:prstGeom>
          <a:noFill/>
        </p:spPr>
        <p:txBody>
          <a:bodyPr wrap="square" rtlCol="0">
            <a:spAutoFit/>
          </a:bodyPr>
          <a:lstStyle/>
          <a:p>
            <a:r>
              <a:rPr lang="en-US" sz="1400" dirty="0"/>
              <a:t>Image credit Dan Meyer, </a:t>
            </a:r>
            <a:r>
              <a:rPr lang="en-US" sz="1400" dirty="0">
                <a:hlinkClick r:id="rId4" tooltip="Link to source of image"/>
              </a:rPr>
              <a:t>http://threeacts.mrmeyer.com/youpourichoose/</a:t>
            </a:r>
            <a:r>
              <a:rPr lang="en-US" sz="1400" dirty="0"/>
              <a:t/>
            </a:r>
            <a:br>
              <a:rPr lang="en-US" sz="1400" dirty="0"/>
            </a:br>
            <a:r>
              <a:rPr lang="en-US" sz="1400" dirty="0"/>
              <a:t>Under Creative Commons license </a:t>
            </a:r>
            <a:r>
              <a:rPr lang="en-US" sz="1400" b="1" dirty="0"/>
              <a:t>CC BY-NC 3.0</a:t>
            </a:r>
            <a:r>
              <a:rPr lang="en-US" sz="1400" dirty="0"/>
              <a:t>: </a:t>
            </a:r>
            <a:r>
              <a:rPr lang="en-US" sz="1400" dirty="0">
                <a:hlinkClick r:id="rId5" tooltip="Link of terms of image license"/>
              </a:rPr>
              <a:t>https://creativecommons.org/licenses/by-nc/3.0/</a:t>
            </a:r>
            <a:r>
              <a:rPr lang="en-US" sz="1400" b="1" dirty="0"/>
              <a:t> </a:t>
            </a:r>
            <a:r>
              <a:rPr lang="en-US" sz="1400" dirty="0"/>
              <a:t>   </a:t>
            </a:r>
          </a:p>
        </p:txBody>
      </p:sp>
    </p:spTree>
    <p:extLst>
      <p:ext uri="{BB962C8B-B14F-4D97-AF65-F5344CB8AC3E}">
        <p14:creationId xmlns:p14="http://schemas.microsoft.com/office/powerpoint/2010/main" val="285062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61413" y="1191165"/>
            <a:ext cx="5106390" cy="4524315"/>
          </a:xfrm>
          <a:prstGeom prst="rect">
            <a:avLst/>
          </a:prstGeom>
          <a:noFill/>
        </p:spPr>
        <p:txBody>
          <a:bodyPr wrap="square" rtlCol="0">
            <a:spAutoFit/>
          </a:bodyPr>
          <a:lstStyle/>
          <a:p>
            <a:pPr marL="685800" indent="-685800">
              <a:buClr>
                <a:schemeClr val="tx1"/>
              </a:buClr>
              <a:buFont typeface="Arial" panose="020B0604020202020204" pitchFamily="34" charset="0"/>
              <a:buChar char="•"/>
            </a:pPr>
            <a:r>
              <a:rPr lang="en-US" sz="3600" dirty="0" smtClean="0"/>
              <a:t>What is this problem </a:t>
            </a:r>
            <a:r>
              <a:rPr lang="en-US" sz="3600" i="1" dirty="0" smtClean="0"/>
              <a:t>really</a:t>
            </a:r>
            <a:r>
              <a:rPr lang="en-US" sz="3600" dirty="0" smtClean="0"/>
              <a:t> asking?</a:t>
            </a:r>
          </a:p>
          <a:p>
            <a:pPr marL="685800" indent="-685800">
              <a:buClr>
                <a:schemeClr val="tx1"/>
              </a:buClr>
              <a:buFont typeface="Arial" panose="020B0604020202020204" pitchFamily="34" charset="0"/>
              <a:buChar char="•"/>
            </a:pPr>
            <a:r>
              <a:rPr lang="en-US" sz="3600" b="1" dirty="0" smtClean="0">
                <a:solidFill>
                  <a:srgbClr val="000090"/>
                </a:solidFill>
              </a:rPr>
              <a:t>How</a:t>
            </a:r>
            <a:r>
              <a:rPr lang="en-US" sz="3600" dirty="0" smtClean="0"/>
              <a:t> would I figure this out?</a:t>
            </a:r>
          </a:p>
          <a:p>
            <a:pPr marL="685800" indent="-685800">
              <a:buFont typeface="Arial" panose="020B0604020202020204" pitchFamily="34" charset="0"/>
              <a:buChar char="•"/>
            </a:pPr>
            <a:r>
              <a:rPr lang="en-US" sz="3600" dirty="0" smtClean="0"/>
              <a:t>What </a:t>
            </a:r>
            <a:r>
              <a:rPr lang="en-US" sz="3600" b="1" dirty="0" smtClean="0">
                <a:solidFill>
                  <a:srgbClr val="000090"/>
                </a:solidFill>
              </a:rPr>
              <a:t>information</a:t>
            </a:r>
            <a:r>
              <a:rPr lang="en-US" sz="3600" dirty="0" smtClean="0"/>
              <a:t> do I need to know?</a:t>
            </a:r>
          </a:p>
          <a:p>
            <a:pPr marL="685800" indent="-685800">
              <a:buFont typeface="Arial" panose="020B0604020202020204" pitchFamily="34" charset="0"/>
              <a:buChar char="•"/>
            </a:pPr>
            <a:r>
              <a:rPr lang="en-US" sz="3600" dirty="0" smtClean="0"/>
              <a:t>How do I get the information I need?</a:t>
            </a:r>
            <a:endParaRPr lang="en-US" sz="3600" dirty="0"/>
          </a:p>
        </p:txBody>
      </p:sp>
      <p:pic>
        <p:nvPicPr>
          <p:cNvPr id="5" name="Picture 4" descr="Image of two glasses with liquid, with liquid filled to a higher point on a narrower glass and filled to a lower point on a wider glass"/>
          <p:cNvPicPr>
            <a:picLocks noChangeAspect="1"/>
          </p:cNvPicPr>
          <p:nvPr/>
        </p:nvPicPr>
        <p:blipFill>
          <a:blip r:embed="rId3">
            <a:alphaModFix amt="43000"/>
            <a:extLst>
              <a:ext uri="{28A0092B-C50C-407E-A947-70E740481C1C}">
                <a14:useLocalDpi xmlns:a14="http://schemas.microsoft.com/office/drawing/2010/main" val="0"/>
              </a:ext>
            </a:extLst>
          </a:blip>
          <a:stretch>
            <a:fillRect/>
          </a:stretch>
        </p:blipFill>
        <p:spPr>
          <a:xfrm>
            <a:off x="997782" y="1175393"/>
            <a:ext cx="4626864" cy="4461988"/>
          </a:xfrm>
          <a:prstGeom prst="rect">
            <a:avLst/>
          </a:prstGeom>
        </p:spPr>
      </p:pic>
      <p:sp>
        <p:nvSpPr>
          <p:cNvPr id="4" name="TextBox 3"/>
          <p:cNvSpPr txBox="1"/>
          <p:nvPr/>
        </p:nvSpPr>
        <p:spPr>
          <a:xfrm>
            <a:off x="622853" y="5725724"/>
            <a:ext cx="11370366" cy="523220"/>
          </a:xfrm>
          <a:prstGeom prst="rect">
            <a:avLst/>
          </a:prstGeom>
          <a:noFill/>
        </p:spPr>
        <p:txBody>
          <a:bodyPr wrap="square" rtlCol="0">
            <a:spAutoFit/>
          </a:bodyPr>
          <a:lstStyle/>
          <a:p>
            <a:r>
              <a:rPr lang="en-US" sz="1400" dirty="0"/>
              <a:t>Image credit Dan Meyer, </a:t>
            </a:r>
            <a:r>
              <a:rPr lang="en-US" sz="1400" dirty="0">
                <a:hlinkClick r:id="rId4" tooltip="Link to source of image"/>
              </a:rPr>
              <a:t>http://threeacts.mrmeyer.com/youpourichoose/</a:t>
            </a:r>
            <a:r>
              <a:rPr lang="en-US" sz="1400" dirty="0"/>
              <a:t/>
            </a:r>
            <a:br>
              <a:rPr lang="en-US" sz="1400" dirty="0"/>
            </a:br>
            <a:r>
              <a:rPr lang="en-US" sz="1400" dirty="0"/>
              <a:t>Under Creative Commons license </a:t>
            </a:r>
            <a:r>
              <a:rPr lang="en-US" sz="1400" b="1" dirty="0"/>
              <a:t>CC BY-NC 3.0</a:t>
            </a:r>
            <a:r>
              <a:rPr lang="en-US" sz="1400" dirty="0"/>
              <a:t>: </a:t>
            </a:r>
            <a:r>
              <a:rPr lang="en-US" sz="1400" dirty="0">
                <a:hlinkClick r:id="rId5" tooltip="Link of terms of image license"/>
              </a:rPr>
              <a:t>https://creativecommons.org/licenses/by-nc/3.0/</a:t>
            </a:r>
            <a:r>
              <a:rPr lang="en-US" sz="1400" b="1" dirty="0"/>
              <a:t> </a:t>
            </a:r>
            <a:endParaRPr lang="en-US" sz="1400" dirty="0"/>
          </a:p>
        </p:txBody>
      </p:sp>
    </p:spTree>
    <p:extLst>
      <p:ext uri="{BB962C8B-B14F-4D97-AF65-F5344CB8AC3E}">
        <p14:creationId xmlns:p14="http://schemas.microsoft.com/office/powerpoint/2010/main" val="35994845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an meyer" descr="Excerpt of a TED Talk by Dan Meyer on how to structure math class to encourage patient problem solving and math reason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3363" y="658368"/>
            <a:ext cx="9145276" cy="5144218"/>
          </a:xfrm>
          <a:prstGeom prst="rect">
            <a:avLst/>
          </a:prstGeom>
        </p:spPr>
      </p:pic>
      <p:sp>
        <p:nvSpPr>
          <p:cNvPr id="3" name="TextBox 2"/>
          <p:cNvSpPr txBox="1"/>
          <p:nvPr/>
        </p:nvSpPr>
        <p:spPr>
          <a:xfrm>
            <a:off x="622853" y="5770224"/>
            <a:ext cx="11370366" cy="523220"/>
          </a:xfrm>
          <a:prstGeom prst="rect">
            <a:avLst/>
          </a:prstGeom>
          <a:noFill/>
        </p:spPr>
        <p:txBody>
          <a:bodyPr wrap="square" rtlCol="0">
            <a:spAutoFit/>
          </a:bodyPr>
          <a:lstStyle/>
          <a:p>
            <a:r>
              <a:rPr lang="en-US" sz="1400" dirty="0" smtClean="0"/>
              <a:t>Video credit TED Talks, </a:t>
            </a:r>
            <a:r>
              <a:rPr lang="en-US" sz="1400" dirty="0">
                <a:hlinkClick r:id="rId6" tooltip="Link to video source"/>
              </a:rPr>
              <a:t>https://</a:t>
            </a:r>
            <a:r>
              <a:rPr lang="en-US" sz="1400" dirty="0" smtClean="0">
                <a:hlinkClick r:id="rId6" tooltip="Link to video source"/>
              </a:rPr>
              <a:t>www.ted.com/talks/dan_meyer_math_class_needs_a_makeover</a:t>
            </a:r>
            <a:r>
              <a:rPr lang="en-US" sz="1400" dirty="0" smtClean="0"/>
              <a:t> </a:t>
            </a:r>
            <a:br>
              <a:rPr lang="en-US" sz="1400" dirty="0" smtClean="0"/>
            </a:br>
            <a:r>
              <a:rPr lang="en-US" sz="1400" dirty="0" smtClean="0"/>
              <a:t>Under Creative Commons license </a:t>
            </a:r>
            <a:r>
              <a:rPr lang="en-US" sz="1400" b="1" dirty="0"/>
              <a:t>CC </a:t>
            </a:r>
            <a:r>
              <a:rPr lang="en-US" sz="1400" b="1" dirty="0" smtClean="0"/>
              <a:t>BY-NC-ND 4.0</a:t>
            </a:r>
            <a:r>
              <a:rPr lang="en-US" sz="1400" dirty="0"/>
              <a:t>: </a:t>
            </a:r>
            <a:r>
              <a:rPr lang="en-US" sz="1400" dirty="0">
                <a:hlinkClick r:id="rId7" tooltip="Link to video license terms"/>
              </a:rPr>
              <a:t>https://creativecommons.org/licenses/by-nc-nd/4.0</a:t>
            </a:r>
            <a:r>
              <a:rPr lang="en-US" sz="1400" dirty="0" smtClean="0">
                <a:hlinkClick r:id="rId7" tooltip="Link to video license terms"/>
              </a:rPr>
              <a:t>/</a:t>
            </a:r>
            <a:r>
              <a:rPr lang="en-US" sz="1400" dirty="0" smtClean="0"/>
              <a:t> </a:t>
            </a:r>
            <a:endParaRPr lang="en-US" sz="1400" dirty="0"/>
          </a:p>
        </p:txBody>
      </p:sp>
    </p:spTree>
    <p:extLst>
      <p:ext uri="{BB962C8B-B14F-4D97-AF65-F5344CB8AC3E}">
        <p14:creationId xmlns:p14="http://schemas.microsoft.com/office/powerpoint/2010/main" val="26331184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0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mage displays the following math problem, with an illustration: &quot;Mariela is standing in a building and looking out of a window at a tree. The tree is 20 feet away from Mariela. Mariela's line of sight to the top of the tree creates a 42 degree angle of elevation, and her line of sight to the base of the tree creates a 31 degree angle of depression. What is the height, in feet, of the tree?&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9115" y="730353"/>
            <a:ext cx="8759145" cy="5169002"/>
          </a:xfrm>
          <a:prstGeom prst="rect">
            <a:avLst/>
          </a:prstGeom>
        </p:spPr>
      </p:pic>
      <p:sp>
        <p:nvSpPr>
          <p:cNvPr id="3" name="TextBox 2"/>
          <p:cNvSpPr txBox="1"/>
          <p:nvPr/>
        </p:nvSpPr>
        <p:spPr>
          <a:xfrm>
            <a:off x="570271" y="5899355"/>
            <a:ext cx="10648335" cy="338554"/>
          </a:xfrm>
          <a:prstGeom prst="rect">
            <a:avLst/>
          </a:prstGeom>
          <a:noFill/>
        </p:spPr>
        <p:txBody>
          <a:bodyPr wrap="square" rtlCol="0">
            <a:spAutoFit/>
          </a:bodyPr>
          <a:lstStyle/>
          <a:p>
            <a:r>
              <a:rPr lang="en-US" sz="1600" i="1" dirty="0" smtClean="0"/>
              <a:t>PARCC sample geometry problem</a:t>
            </a:r>
            <a:endParaRPr lang="en-US" sz="1600" i="1" dirty="0"/>
          </a:p>
        </p:txBody>
      </p:sp>
    </p:spTree>
    <p:extLst>
      <p:ext uri="{BB962C8B-B14F-4D97-AF65-F5344CB8AC3E}">
        <p14:creationId xmlns:p14="http://schemas.microsoft.com/office/powerpoint/2010/main" val="297522373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945</TotalTime>
  <Words>860</Words>
  <Application>Microsoft Office PowerPoint</Application>
  <PresentationFormat>Widescreen</PresentationFormat>
  <Paragraphs>112</Paragraphs>
  <Slides>19</Slides>
  <Notes>16</Notes>
  <HiddenSlides>0</HiddenSlides>
  <MMClips>3</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6" baseType="lpstr">
      <vt:lpstr>Arial</vt:lpstr>
      <vt:lpstr>Calibri</vt:lpstr>
      <vt:lpstr>Garamond</vt:lpstr>
      <vt:lpstr>Times New Roman</vt:lpstr>
      <vt:lpstr>Verdana</vt:lpstr>
      <vt:lpstr>Organic</vt:lpstr>
      <vt:lpstr>Acrobat Document</vt:lpstr>
      <vt:lpstr>Teaching Authentic Problem Solving</vt:lpstr>
      <vt:lpstr>Motivation Components – BRACE</vt:lpstr>
      <vt:lpstr>Obstacles with Application Problems</vt:lpstr>
      <vt:lpstr>PowerPoint Presentation</vt:lpstr>
      <vt:lpstr>Present students with an image or video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Benefits of Presenting Problems Where  Focus Is on Student Reasoning</vt:lpstr>
      <vt:lpstr>PowerPoint Presentation</vt:lpstr>
      <vt:lpstr>PowerPoint Presentation</vt:lpstr>
      <vt:lpstr>PowerPoint Presentation</vt:lpstr>
      <vt:lpstr>Key Takeaways</vt:lpstr>
      <vt:lpstr>Some Additional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Authentic Problem Solving</dc:title>
  <dc:creator>Tristan Hann</dc:creator>
  <cp:lastModifiedBy>Emily Clark</cp:lastModifiedBy>
  <cp:revision>83</cp:revision>
  <cp:lastPrinted>2017-08-03T17:57:05Z</cp:lastPrinted>
  <dcterms:created xsi:type="dcterms:W3CDTF">2016-02-26T15:31:54Z</dcterms:created>
  <dcterms:modified xsi:type="dcterms:W3CDTF">2020-05-19T18:05:28Z</dcterms:modified>
</cp:coreProperties>
</file>